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5" r:id="rId2"/>
    <p:sldId id="371" r:id="rId3"/>
    <p:sldId id="372" r:id="rId4"/>
    <p:sldId id="294" r:id="rId5"/>
    <p:sldId id="317" r:id="rId6"/>
    <p:sldId id="316" r:id="rId7"/>
    <p:sldId id="319" r:id="rId8"/>
    <p:sldId id="320" r:id="rId9"/>
    <p:sldId id="297" r:id="rId10"/>
    <p:sldId id="367" r:id="rId11"/>
    <p:sldId id="344" r:id="rId12"/>
    <p:sldId id="318" r:id="rId13"/>
    <p:sldId id="296" r:id="rId14"/>
    <p:sldId id="364" r:id="rId15"/>
    <p:sldId id="299" r:id="rId16"/>
    <p:sldId id="300" r:id="rId17"/>
    <p:sldId id="301" r:id="rId18"/>
    <p:sldId id="307" r:id="rId19"/>
    <p:sldId id="312" r:id="rId20"/>
    <p:sldId id="285" r:id="rId21"/>
    <p:sldId id="321" r:id="rId22"/>
    <p:sldId id="330" r:id="rId23"/>
    <p:sldId id="329" r:id="rId24"/>
    <p:sldId id="362" r:id="rId25"/>
    <p:sldId id="359" r:id="rId26"/>
    <p:sldId id="360" r:id="rId27"/>
    <p:sldId id="342" r:id="rId28"/>
    <p:sldId id="3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2868" autoAdjust="0"/>
  </p:normalViewPr>
  <p:slideViewPr>
    <p:cSldViewPr>
      <p:cViewPr varScale="1">
        <p:scale>
          <a:sx n="102" d="100"/>
          <a:sy n="102" d="100"/>
        </p:scale>
        <p:origin x="976" y="17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A12528-38F5-FC41-8DC0-967ECA9BC5DC}" type="datetimeFigureOut">
              <a:rPr lang="en-US" smtClean="0"/>
              <a:pPr/>
              <a:t>7/24/17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0451D1-D272-2F40-96A7-937A412B797B}" type="slidenum">
              <a:rPr lang="en-US" smtClean="0"/>
              <a:pPr/>
              <a:t>‹#›</a:t>
            </a:fld>
            <a:endParaRPr lang="en-US"/>
          </a:p>
        </p:txBody>
      </p:sp>
    </p:spTree>
    <p:extLst>
      <p:ext uri="{BB962C8B-B14F-4D97-AF65-F5344CB8AC3E}">
        <p14:creationId xmlns:p14="http://schemas.microsoft.com/office/powerpoint/2010/main" val="2710659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EBB1B-4664-4728-AB14-DC1C51AF2EAC}" type="datetimeFigureOut">
              <a:rPr lang="en-US" smtClean="0"/>
              <a:pPr/>
              <a:t>7/24/17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62A1A-28FD-4D12-A8ED-E1D44083C087}" type="slidenum">
              <a:rPr lang="en-US" smtClean="0"/>
              <a:pPr/>
              <a:t>‹#›</a:t>
            </a:fld>
            <a:endParaRPr lang="en-US"/>
          </a:p>
        </p:txBody>
      </p:sp>
    </p:spTree>
    <p:extLst>
      <p:ext uri="{BB962C8B-B14F-4D97-AF65-F5344CB8AC3E}">
        <p14:creationId xmlns:p14="http://schemas.microsoft.com/office/powerpoint/2010/main" val="310580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ommons.wikimedia.org/wiki/File:Liberty_Bell_2008.jpg" TargetMode="External"/><Relationship Id="rId4" Type="http://schemas.openxmlformats.org/officeDocument/2006/relationships/hyperlink" Target="http://commons.wikimedia.org/wiki/File:Plastic_household_items.jpg" TargetMode="External"/><Relationship Id="rId5" Type="http://schemas.openxmlformats.org/officeDocument/2006/relationships/hyperlink" Target="http://en.wikipedia.org/wiki/File:Si3N4bearings.jpg" TargetMode="External"/><Relationship Id="rId6" Type="http://schemas.openxmlformats.org/officeDocument/2006/relationships/hyperlink" Target="http://commons.wikimedia.org/wiki/File:Plasan_SandCat.jpg"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ommons.wikimedia.org/wiki/File:Covalent_bond_hydrogen.svg" TargetMode="External"/><Relationship Id="rId4" Type="http://schemas.openxmlformats.org/officeDocument/2006/relationships/hyperlink" Target="http://en.wikipedia.org/wiki/User:Baszoetekouw" TargetMode="External"/><Relationship Id="rId5" Type="http://schemas.openxmlformats.org/officeDocument/2006/relationships/hyperlink" Target="http://commons.wikimedia.org/wiki/File:Lattic_simple_cubic.svg"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ipr.edu/blog/2009/01/nano-for-rea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User:Benjah-bmm27" TargetMode="External"/><Relationship Id="rId4" Type="http://schemas.openxmlformats.org/officeDocument/2006/relationships/hyperlink" Target="http://commons.wikimedia.org/wiki/File:Buckminsterfullerene-perspective-3D-balls.png"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ons.wikimedia.org/wiki/File:Z06-Blk-7.jpg" TargetMode="External"/><Relationship Id="rId4" Type="http://schemas.openxmlformats.org/officeDocument/2006/relationships/hyperlink" Target="http://sti.srs.gov/fulltext/ms2000282/ms2000282.html"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0116" name="Slide Number Placeholder 3"/>
          <p:cNvSpPr>
            <a:spLocks noGrp="1"/>
          </p:cNvSpPr>
          <p:nvPr>
            <p:ph type="sldNum" sz="quarter" idx="5"/>
          </p:nvPr>
        </p:nvSpPr>
        <p:spPr>
          <a:noFill/>
        </p:spPr>
        <p:txBody>
          <a:bodyPr/>
          <a:lstStyle/>
          <a:p>
            <a:fld id="{D4B7F30A-13B0-4A2A-9E87-FA46EF34200C}" type="slidenum">
              <a:rPr lang="en-US" smtClean="0">
                <a:latin typeface="Arial" pitchFamily="34" charset="0"/>
              </a:rPr>
              <a:pPr/>
              <a:t>1</a:t>
            </a:fld>
            <a:endParaRPr lang="en-US" dirty="0" smtClean="0">
              <a:latin typeface="Arial" pitchFamily="34" charset="0"/>
            </a:endParaRPr>
          </a:p>
        </p:txBody>
      </p:sp>
    </p:spTree>
    <p:extLst>
      <p:ext uri="{BB962C8B-B14F-4D97-AF65-F5344CB8AC3E}">
        <p14:creationId xmlns:p14="http://schemas.microsoft.com/office/powerpoint/2010/main" val="176307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Broken</a:t>
            </a:r>
            <a:r>
              <a:rPr lang="en-US" baseline="0" dirty="0" smtClean="0"/>
              <a:t> fingers showing cracking as a macrostructure or feature. Image source: </a:t>
            </a:r>
            <a:r>
              <a:rPr lang="en-US" baseline="0" dirty="0" err="1" smtClean="0"/>
              <a:t>Brittlebone</a:t>
            </a:r>
            <a:r>
              <a:rPr lang="en-US" baseline="0" dirty="0" smtClean="0"/>
              <a:t>, US National Institutes of Health, http://www.nih.gov/researchmatters/january2010</a:t>
            </a:r>
          </a:p>
        </p:txBody>
      </p:sp>
      <p:sp>
        <p:nvSpPr>
          <p:cNvPr id="4" name="Slide Number Placeholder 3"/>
          <p:cNvSpPr>
            <a:spLocks noGrp="1"/>
          </p:cNvSpPr>
          <p:nvPr>
            <p:ph type="sldNum" sz="quarter" idx="10"/>
          </p:nvPr>
        </p:nvSpPr>
        <p:spPr/>
        <p:txBody>
          <a:bodyPr/>
          <a:lstStyle/>
          <a:p>
            <a:fld id="{4A162A1A-28FD-4D12-A8ED-E1D44083C087}" type="slidenum">
              <a:rPr lang="en-US" smtClean="0"/>
              <a:pPr/>
              <a:t>16</a:t>
            </a:fld>
            <a:endParaRPr lang="en-US"/>
          </a:p>
        </p:txBody>
      </p:sp>
    </p:spTree>
    <p:extLst>
      <p:ext uri="{BB962C8B-B14F-4D97-AF65-F5344CB8AC3E}">
        <p14:creationId xmlns:p14="http://schemas.microsoft.com/office/powerpoint/2010/main" val="16657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Liberty bell made</a:t>
            </a:r>
            <a:r>
              <a:rPr lang="en-US" baseline="0" dirty="0" smtClean="0"/>
              <a:t> of copper-based metal alloy. Image source: 2008, Tony the Misfit, </a:t>
            </a:r>
            <a:r>
              <a:rPr lang="en-US" dirty="0" smtClean="0"/>
              <a:t>Wikimedia Commons, </a:t>
            </a:r>
            <a:r>
              <a:rPr lang="en-US" dirty="0" smtClean="0">
                <a:hlinkClick r:id="rId3"/>
              </a:rPr>
              <a:t>http://commons.wikimedia.org/wiki/File:Liberty_Bell_2008.jpg</a:t>
            </a:r>
            <a:endParaRPr lang="en-US" dirty="0" smtClean="0"/>
          </a:p>
          <a:p>
            <a:pPr marL="171450" indent="-171450">
              <a:buFont typeface="Arial" pitchFamily="34" charset="0"/>
              <a:buChar char="•"/>
            </a:pPr>
            <a:r>
              <a:rPr lang="en-US" baseline="0" dirty="0" smtClean="0"/>
              <a:t>Household plastic (polymer) items. Image source: public domain, 2006, </a:t>
            </a:r>
            <a:r>
              <a:rPr lang="en-US" baseline="0" dirty="0" err="1" smtClean="0"/>
              <a:t>ImGz</a:t>
            </a:r>
            <a:r>
              <a:rPr lang="en-US" baseline="0" dirty="0" smtClean="0"/>
              <a:t>, Wikimedia Commons, </a:t>
            </a:r>
            <a:r>
              <a:rPr lang="en-US" dirty="0" smtClean="0">
                <a:hlinkClick r:id="rId4"/>
              </a:rPr>
              <a:t>http://commons.wikimedia.org/wiki/File:Plastic_household_items.jpg</a:t>
            </a:r>
            <a:endParaRPr lang="en-US" dirty="0" smtClean="0"/>
          </a:p>
          <a:p>
            <a:pPr marL="171450" indent="-171450">
              <a:buFont typeface="Arial" pitchFamily="34" charset="0"/>
              <a:buChar char="•"/>
            </a:pPr>
            <a:r>
              <a:rPr lang="en-US" baseline="0" dirty="0" smtClean="0"/>
              <a:t>Silicon nitride ceramic ball valves and ball bearings. Image source: public domain, </a:t>
            </a:r>
            <a:r>
              <a:rPr lang="en-US" sz="1200" b="0" i="0" kern="1200" dirty="0" smtClean="0">
                <a:solidFill>
                  <a:schemeClr val="tx1"/>
                </a:solidFill>
                <a:effectLst/>
                <a:latin typeface="+mn-lt"/>
                <a:ea typeface="+mn-ea"/>
                <a:cs typeface="+mn-cs"/>
              </a:rPr>
              <a:t>David W. </a:t>
            </a:r>
            <a:r>
              <a:rPr lang="en-US" sz="1200" b="0" i="0" kern="1200" dirty="0" err="1" smtClean="0">
                <a:solidFill>
                  <a:schemeClr val="tx1"/>
                </a:solidFill>
                <a:effectLst/>
                <a:latin typeface="+mn-lt"/>
                <a:ea typeface="+mn-ea"/>
                <a:cs typeface="+mn-cs"/>
              </a:rPr>
              <a:t>Richerson</a:t>
            </a:r>
            <a:r>
              <a:rPr lang="en-US" sz="1200" b="0" i="0" kern="1200" dirty="0" smtClean="0">
                <a:solidFill>
                  <a:schemeClr val="tx1"/>
                </a:solidFill>
                <a:effectLst/>
                <a:latin typeface="+mn-lt"/>
                <a:ea typeface="+mn-ea"/>
                <a:cs typeface="+mn-cs"/>
              </a:rPr>
              <a:t> and Douglas W. </a:t>
            </a:r>
            <a:r>
              <a:rPr lang="en-US" sz="1200" b="0" i="0" kern="1200" dirty="0" err="1" smtClean="0">
                <a:solidFill>
                  <a:schemeClr val="tx1"/>
                </a:solidFill>
                <a:effectLst/>
                <a:latin typeface="+mn-lt"/>
                <a:ea typeface="+mn-ea"/>
                <a:cs typeface="+mn-cs"/>
              </a:rPr>
              <a:t>Freitag</a:t>
            </a:r>
            <a:r>
              <a:rPr lang="en-US" sz="1200" b="0" i="0" kern="1200" dirty="0" smtClean="0">
                <a:solidFill>
                  <a:schemeClr val="tx1"/>
                </a:solidFill>
                <a:effectLst/>
                <a:latin typeface="+mn-lt"/>
                <a:ea typeface="+mn-ea"/>
                <a:cs typeface="+mn-cs"/>
              </a:rPr>
              <a:t>, Oak Ridge National Laboratory (federal lab),</a:t>
            </a:r>
            <a:r>
              <a:rPr lang="en-US" sz="1200" b="0" i="0" kern="1200" baseline="0" dirty="0" smtClean="0">
                <a:solidFill>
                  <a:schemeClr val="tx1"/>
                </a:solidFill>
                <a:effectLst/>
                <a:latin typeface="+mn-lt"/>
                <a:ea typeface="+mn-ea"/>
                <a:cs typeface="+mn-cs"/>
              </a:rPr>
              <a:t> </a:t>
            </a:r>
            <a:r>
              <a:rPr lang="en-US" dirty="0" smtClean="0">
                <a:hlinkClick r:id="rId5"/>
              </a:rPr>
              <a:t>http://en.wikipedia.org/wiki/File:Si3N4bearings.jpg</a:t>
            </a:r>
            <a:endParaRPr lang="en-US" dirty="0" smtClean="0"/>
          </a:p>
          <a:p>
            <a:pPr marL="171450" indent="-171450">
              <a:buFont typeface="Arial" pitchFamily="34" charset="0"/>
              <a:buChar char="•"/>
            </a:pPr>
            <a:r>
              <a:rPr lang="en-US" baseline="0" dirty="0" err="1" smtClean="0"/>
              <a:t>Plasan</a:t>
            </a:r>
            <a:r>
              <a:rPr lang="en-US" baseline="0" dirty="0" smtClean="0"/>
              <a:t> Sand Cat armored vehicle with composite technologies for improved ballistic protection. Composites offer high-strength, low-density alternatives to metallic armor with improved ballistics protection. Image source: public domain, 2007, Dino246, Wikimedia Commons,  </a:t>
            </a:r>
            <a:r>
              <a:rPr lang="en-US" dirty="0" smtClean="0">
                <a:hlinkClick r:id="rId6"/>
              </a:rPr>
              <a:t>http://commons.wikimedia.org/wiki/File:Plasan_SandCat.jpg</a:t>
            </a:r>
            <a:endParaRPr lang="en-US" baseline="0" dirty="0" smtClean="0"/>
          </a:p>
        </p:txBody>
      </p:sp>
      <p:sp>
        <p:nvSpPr>
          <p:cNvPr id="4" name="Slide Number Placeholder 3"/>
          <p:cNvSpPr>
            <a:spLocks noGrp="1"/>
          </p:cNvSpPr>
          <p:nvPr>
            <p:ph type="sldNum" sz="quarter" idx="10"/>
          </p:nvPr>
        </p:nvSpPr>
        <p:spPr/>
        <p:txBody>
          <a:bodyPr/>
          <a:lstStyle/>
          <a:p>
            <a:fld id="{4A162A1A-28FD-4D12-A8ED-E1D44083C087}" type="slidenum">
              <a:rPr lang="en-US" smtClean="0"/>
              <a:pPr/>
              <a:t>17</a:t>
            </a:fld>
            <a:endParaRPr lang="en-US"/>
          </a:p>
        </p:txBody>
      </p:sp>
    </p:spTree>
    <p:extLst>
      <p:ext uri="{BB962C8B-B14F-4D97-AF65-F5344CB8AC3E}">
        <p14:creationId xmlns:p14="http://schemas.microsoft.com/office/powerpoint/2010/main" val="385380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71D9913-482A-489A-985C-9D58938E81DB}" type="slidenum">
              <a:rPr lang="en-US" smtClean="0"/>
              <a:pPr/>
              <a:t>22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6490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C58A42C-57C6-45B2-9050-768A8C7FEB27}" type="slidenum">
              <a:rPr lang="en-US" smtClean="0"/>
              <a:pPr/>
              <a:t>23</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lnSpc>
                <a:spcPct val="90000"/>
              </a:lnSpc>
            </a:pPr>
            <a:r>
              <a:rPr lang="en-US" smtClean="0"/>
              <a:t>“A cotton fiber is a round cylinder. On a nano scale, it's the size of a tree trunk. Now imagine grafting lots of little hairs onto the tree trunk until it creates a peach fuzz effect. Soane is doing that to the fibers, using what he calls nano-whiskers, which are built atom-by-atom. This is all pretty tricky. The whiskers have to be the right shape. They have to be able to be suspended in water so fabric can be dipped into a nano-whisker solution. And, once applied to the fabric, the whiskers have to land on the surface and stick with the blades pointing up.</a:t>
            </a:r>
          </a:p>
          <a:p>
            <a:pPr eaLnBrk="1" hangingPunct="1">
              <a:lnSpc>
                <a:spcPct val="90000"/>
              </a:lnSpc>
            </a:pPr>
            <a:r>
              <a:rPr lang="en-US" smtClean="0"/>
              <a:t>The fuzz on the fibers is permanent — it changes the fabric itself so it can't wash or wear off like other coatings used to make cotton resist wrinkles and stains. It is also undetectable, except when seen under a high-power microscope. </a:t>
            </a:r>
          </a:p>
          <a:p>
            <a:pPr eaLnBrk="1" hangingPunct="1">
              <a:lnSpc>
                <a:spcPct val="90000"/>
              </a:lnSpc>
            </a:pPr>
            <a:r>
              <a:rPr lang="en-US" smtClean="0"/>
              <a:t>The fuzz creates a cushion of air around the fibers, Soane says. When water hits the fabric, it beads up on the cushion and rolls off. It can't get through. But if force is applied to the water, it passes through the fabric but doesn't get absorbed by the fibers — so sweat, for instance, can still be wicked away from your body. Apply this to a pair of khakis, and you get pants that resist wrinkles, stay dry in the rain and wipe clean when, for instance, air turbulence shimmies your coffee cup off the airline tray table and onto your lap.” </a:t>
            </a:r>
          </a:p>
          <a:p>
            <a:pPr eaLnBrk="1" hangingPunct="1">
              <a:lnSpc>
                <a:spcPct val="90000"/>
              </a:lnSpc>
            </a:pPr>
            <a:r>
              <a:rPr lang="en-US" smtClean="0"/>
              <a:t>(Kevin Maney, 2002, Nanotech advances nanew fabric, USA TODAY  retrieved on August 10, 2007 from http://www.usatoday.com/tech/columnist/cckev060.htm)</a:t>
            </a:r>
          </a:p>
          <a:p>
            <a:pPr eaLnBrk="1" hangingPunct="1">
              <a:lnSpc>
                <a:spcPct val="90000"/>
              </a:lnSpc>
            </a:pPr>
            <a:endParaRPr lang="en-US" smtClean="0"/>
          </a:p>
        </p:txBody>
      </p:sp>
    </p:spTree>
    <p:extLst>
      <p:ext uri="{BB962C8B-B14F-4D97-AF65-F5344CB8AC3E}">
        <p14:creationId xmlns:p14="http://schemas.microsoft.com/office/powerpoint/2010/main" val="2956093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4E7A783-DF9A-425E-BD3E-0CCBDF386440}" type="slidenum">
              <a:rPr lang="en-US" smtClean="0"/>
              <a:pPr/>
              <a:t>24</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6278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162A1A-28FD-4D12-A8ED-E1D44083C087}" type="slidenum">
              <a:rPr lang="en-US" smtClean="0"/>
              <a:pPr/>
              <a:t>6</a:t>
            </a:fld>
            <a:endParaRPr lang="en-US"/>
          </a:p>
        </p:txBody>
      </p:sp>
    </p:spTree>
    <p:extLst>
      <p:ext uri="{BB962C8B-B14F-4D97-AF65-F5344CB8AC3E}">
        <p14:creationId xmlns:p14="http://schemas.microsoft.com/office/powerpoint/2010/main" val="305413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E213CDCB-38DA-43FA-A614-065618156F28}" type="slidenum">
              <a:rPr lang="en-US"/>
              <a:pPr/>
              <a:t>8</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p:cNvSpPr>
          <p:nvPr>
            <p:ph type="body" idx="1"/>
          </p:nvPr>
        </p:nvSpPr>
        <p:spPr/>
        <p:txBody>
          <a:bodyPr/>
          <a:lstStyle/>
          <a:p>
            <a:endParaRPr lang="en-US"/>
          </a:p>
        </p:txBody>
      </p:sp>
    </p:spTree>
    <p:extLst>
      <p:ext uri="{BB962C8B-B14F-4D97-AF65-F5344CB8AC3E}">
        <p14:creationId xmlns:p14="http://schemas.microsoft.com/office/powerpoint/2010/main" val="90628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itchFamily="34" charset="0"/>
              <a:buChar char="•"/>
            </a:pPr>
            <a:r>
              <a:rPr lang="en-US" baseline="0" dirty="0" smtClean="0"/>
              <a:t>Covalent bonding electron sharing. </a:t>
            </a:r>
            <a:r>
              <a:rPr lang="en-US" sz="1050" baseline="0" dirty="0" smtClean="0"/>
              <a:t>Image source: public domain, 2007, </a:t>
            </a:r>
            <a:r>
              <a:rPr lang="en-US" sz="1050" baseline="0" dirty="0" err="1" smtClean="0"/>
              <a:t>Jacek</a:t>
            </a:r>
            <a:r>
              <a:rPr lang="en-US" sz="1050" baseline="0" dirty="0" smtClean="0"/>
              <a:t> FH, Wikimedia Commons, </a:t>
            </a:r>
            <a:r>
              <a:rPr lang="en-US" sz="1050" dirty="0" smtClean="0">
                <a:hlinkClick r:id="rId3"/>
              </a:rPr>
              <a:t>http://commons.wikimedia.org/wiki/File:Covalent_bond_hydrogen.svg</a:t>
            </a:r>
            <a:endParaRPr lang="en-US" sz="1050" dirty="0" smtClean="0"/>
          </a:p>
          <a:p>
            <a:pPr marL="228600" indent="-228600">
              <a:buFont typeface="Arial" pitchFamily="34" charset="0"/>
              <a:buChar char="•"/>
            </a:pPr>
            <a:r>
              <a:rPr lang="en-US" dirty="0" smtClean="0"/>
              <a:t>Cubic</a:t>
            </a:r>
            <a:r>
              <a:rPr lang="en-US" baseline="0" dirty="0" smtClean="0"/>
              <a:t> lattice unit cell (the simple cubic crystal structure). Image source: (limited use permitted) 2007 Copyright </a:t>
            </a:r>
            <a:r>
              <a:rPr lang="en-US" sz="1200" b="0" i="0" u="none" strike="noStrike" kern="1200" dirty="0" err="1" smtClean="0">
                <a:solidFill>
                  <a:schemeClr val="tx1"/>
                </a:solidFill>
                <a:effectLst/>
                <a:latin typeface="+mn-lt"/>
                <a:ea typeface="+mn-ea"/>
                <a:cs typeface="+mn-cs"/>
                <a:hlinkClick r:id="rId4" tooltip="en:User:Baszoetekouw"/>
              </a:rPr>
              <a:t>Baszoetekouw</a:t>
            </a:r>
            <a:r>
              <a:rPr lang="en-US" dirty="0" smtClean="0"/>
              <a:t>, Wikimedia Commons, </a:t>
            </a:r>
            <a:r>
              <a:rPr lang="en-US" dirty="0" smtClean="0">
                <a:hlinkClick r:id="rId5"/>
              </a:rPr>
              <a:t>http://commons.wikimedia.org/wiki/File:Lattic_simple_cubic.svg</a:t>
            </a:r>
            <a:endParaRPr lang="en-US" dirty="0" smtClean="0"/>
          </a:p>
        </p:txBody>
      </p:sp>
      <p:sp>
        <p:nvSpPr>
          <p:cNvPr id="4" name="Slide Number Placeholder 3"/>
          <p:cNvSpPr>
            <a:spLocks noGrp="1"/>
          </p:cNvSpPr>
          <p:nvPr>
            <p:ph type="sldNum" sz="quarter" idx="10"/>
          </p:nvPr>
        </p:nvSpPr>
        <p:spPr/>
        <p:txBody>
          <a:bodyPr/>
          <a:lstStyle/>
          <a:p>
            <a:fld id="{4A162A1A-28FD-4D12-A8ED-E1D44083C087}" type="slidenum">
              <a:rPr lang="en-US" smtClean="0"/>
              <a:pPr/>
              <a:t>9</a:t>
            </a:fld>
            <a:endParaRPr lang="en-US"/>
          </a:p>
        </p:txBody>
      </p:sp>
    </p:spTree>
    <p:extLst>
      <p:ext uri="{BB962C8B-B14F-4D97-AF65-F5344CB8AC3E}">
        <p14:creationId xmlns:p14="http://schemas.microsoft.com/office/powerpoint/2010/main" val="320519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62A1A-28FD-4D12-A8ED-E1D44083C087}" type="slidenum">
              <a:rPr lang="en-US" smtClean="0"/>
              <a:pPr/>
              <a:t>11</a:t>
            </a:fld>
            <a:endParaRPr lang="en-US"/>
          </a:p>
        </p:txBody>
      </p:sp>
    </p:spTree>
    <p:extLst>
      <p:ext uri="{BB962C8B-B14F-4D97-AF65-F5344CB8AC3E}">
        <p14:creationId xmlns:p14="http://schemas.microsoft.com/office/powerpoint/2010/main" val="63405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Assemble </a:t>
            </a:r>
            <a:r>
              <a:rPr lang="en-US" dirty="0" err="1" smtClean="0"/>
              <a:t>Buckyballs</a:t>
            </a:r>
            <a:endParaRPr lang="en-US" dirty="0"/>
          </a:p>
        </p:txBody>
      </p:sp>
      <p:sp>
        <p:nvSpPr>
          <p:cNvPr id="4" name="Slide Number Placeholder 3"/>
          <p:cNvSpPr>
            <a:spLocks noGrp="1"/>
          </p:cNvSpPr>
          <p:nvPr>
            <p:ph type="sldNum" sz="quarter" idx="10"/>
          </p:nvPr>
        </p:nvSpPr>
        <p:spPr/>
        <p:txBody>
          <a:bodyPr/>
          <a:lstStyle/>
          <a:p>
            <a:fld id="{4A162A1A-28FD-4D12-A8ED-E1D44083C087}" type="slidenum">
              <a:rPr lang="en-US" smtClean="0"/>
              <a:pPr/>
              <a:t>12</a:t>
            </a:fld>
            <a:endParaRPr lang="en-US"/>
          </a:p>
        </p:txBody>
      </p:sp>
    </p:spTree>
    <p:extLst>
      <p:ext uri="{BB962C8B-B14F-4D97-AF65-F5344CB8AC3E}">
        <p14:creationId xmlns:p14="http://schemas.microsoft.com/office/powerpoint/2010/main" val="144195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source: Copyright © The Institute of Production and Recording, Minneapolis, MN </a:t>
            </a:r>
            <a:r>
              <a:rPr lang="en-US" dirty="0" smtClean="0">
                <a:hlinkClick r:id="rId3"/>
              </a:rPr>
              <a:t>http://www.ipr.edu/blog/2009/01/nano-for-real/</a:t>
            </a:r>
            <a:endParaRPr lang="en-US" dirty="0" smtClean="0"/>
          </a:p>
        </p:txBody>
      </p:sp>
      <p:sp>
        <p:nvSpPr>
          <p:cNvPr id="4" name="Slide Number Placeholder 3"/>
          <p:cNvSpPr>
            <a:spLocks noGrp="1"/>
          </p:cNvSpPr>
          <p:nvPr>
            <p:ph type="sldNum" sz="quarter" idx="10"/>
          </p:nvPr>
        </p:nvSpPr>
        <p:spPr/>
        <p:txBody>
          <a:bodyPr/>
          <a:lstStyle/>
          <a:p>
            <a:fld id="{4A162A1A-28FD-4D12-A8ED-E1D44083C087}" type="slidenum">
              <a:rPr lang="en-US" smtClean="0"/>
              <a:pPr/>
              <a:t>13</a:t>
            </a:fld>
            <a:endParaRPr lang="en-US"/>
          </a:p>
        </p:txBody>
      </p:sp>
    </p:spTree>
    <p:extLst>
      <p:ext uri="{BB962C8B-B14F-4D97-AF65-F5344CB8AC3E}">
        <p14:creationId xmlns:p14="http://schemas.microsoft.com/office/powerpoint/2010/main" val="373858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Buckminsterfullerene</a:t>
            </a:r>
            <a:r>
              <a:rPr lang="en-US" baseline="0" dirty="0" smtClean="0"/>
              <a:t> (“</a:t>
            </a:r>
            <a:r>
              <a:rPr lang="en-US" baseline="0" dirty="0" err="1" smtClean="0"/>
              <a:t>buckyball</a:t>
            </a:r>
            <a:r>
              <a:rPr lang="en-US" baseline="0" dirty="0" smtClean="0"/>
              <a:t>”) 3D-ball perspective</a:t>
            </a:r>
          </a:p>
          <a:p>
            <a:r>
              <a:rPr lang="en-US" baseline="0" dirty="0" smtClean="0"/>
              <a:t>Image source: public domain, 2007, </a:t>
            </a:r>
            <a:r>
              <a:rPr lang="en-US" dirty="0">
                <a:hlinkClick r:id="rId3" tooltip="User:Benjah-bmm27"/>
              </a:rPr>
              <a:t>Benjah-bmm27</a:t>
            </a:r>
            <a:r>
              <a:rPr lang="en-US" dirty="0"/>
              <a:t>, </a:t>
            </a:r>
            <a:r>
              <a:rPr lang="en-US" baseline="0" dirty="0" smtClean="0"/>
              <a:t>Wikimedia Commons, </a:t>
            </a:r>
            <a:r>
              <a:rPr lang="en-US" dirty="0" smtClean="0">
                <a:hlinkClick r:id="rId4"/>
              </a:rPr>
              <a:t>http://commons.wikimedia.org/wiki/File:Buckminsterfullerene-perspective-3D-balls.png</a:t>
            </a:r>
            <a:endParaRPr lang="en-US" dirty="0"/>
          </a:p>
        </p:txBody>
      </p:sp>
      <p:sp>
        <p:nvSpPr>
          <p:cNvPr id="4" name="Slide Number Placeholder 3"/>
          <p:cNvSpPr>
            <a:spLocks noGrp="1"/>
          </p:cNvSpPr>
          <p:nvPr>
            <p:ph type="sldNum" sz="quarter" idx="10"/>
          </p:nvPr>
        </p:nvSpPr>
        <p:spPr/>
        <p:txBody>
          <a:bodyPr/>
          <a:lstStyle/>
          <a:p>
            <a:fld id="{4A162A1A-28FD-4D12-A8ED-E1D44083C087}" type="slidenum">
              <a:rPr lang="en-US" smtClean="0"/>
              <a:pPr/>
              <a:t>14</a:t>
            </a:fld>
            <a:endParaRPr lang="en-US"/>
          </a:p>
        </p:txBody>
      </p:sp>
    </p:spTree>
    <p:extLst>
      <p:ext uri="{BB962C8B-B14F-4D97-AF65-F5344CB8AC3E}">
        <p14:creationId xmlns:p14="http://schemas.microsoft.com/office/powerpoint/2010/main" val="92600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Z06 Black Chevrolet</a:t>
            </a:r>
            <a:r>
              <a:rPr lang="en-US" baseline="0" dirty="0" smtClean="0"/>
              <a:t> Corvette. Image source: public domain, Frank Williams, Wikimedia Commons, </a:t>
            </a:r>
            <a:r>
              <a:rPr lang="en-US" dirty="0" smtClean="0">
                <a:hlinkClick r:id="rId3"/>
              </a:rPr>
              <a:t>http://commons.wikimedia.org/wiki/File:Z06-Blk-7.jpg</a:t>
            </a:r>
            <a:endParaRPr lang="en-US" baseline="0" dirty="0" smtClean="0"/>
          </a:p>
          <a:p>
            <a:pPr marL="171450" indent="-171450">
              <a:buFont typeface="Arial" pitchFamily="34" charset="0"/>
              <a:buChar char="•"/>
            </a:pPr>
            <a:r>
              <a:rPr lang="en-US" baseline="0" dirty="0" smtClean="0"/>
              <a:t>Pearlite microstructure (low carbon steel with ferrite [white] and </a:t>
            </a:r>
            <a:r>
              <a:rPr lang="en-US" baseline="0" dirty="0" err="1" smtClean="0"/>
              <a:t>lemellar</a:t>
            </a:r>
            <a:r>
              <a:rPr lang="en-US" baseline="0" dirty="0" smtClean="0"/>
              <a:t> ferrite/cementite [black] two-phase structure. </a:t>
            </a:r>
            <a:r>
              <a:rPr lang="en-US" baseline="0" dirty="0" err="1" smtClean="0"/>
              <a:t>Lemellar</a:t>
            </a:r>
            <a:r>
              <a:rPr lang="en-US" baseline="0" dirty="0" smtClean="0"/>
              <a:t> structure is to fine to resolve at magnification. Image source: Archival microstructure without pearlite banding. A.J. Duncan, K.H. Subramanian, R.L. </a:t>
            </a:r>
            <a:r>
              <a:rPr lang="en-US" baseline="0" dirty="0" err="1" smtClean="0"/>
              <a:t>Sindelar</a:t>
            </a:r>
            <a:r>
              <a:rPr lang="en-US" baseline="0" dirty="0" smtClean="0"/>
              <a:t>, K. Miller, A.P. Reynolds and Y.J. Chao, J-Integral Fracture Toughness Testing and Correlation to the Microstructure of A285 Steel for Fracture Analysis of Storage Tanks, WSRC-MS-2000-00282, </a:t>
            </a:r>
            <a:r>
              <a:rPr lang="en-US" dirty="0" smtClean="0">
                <a:hlinkClick r:id="rId4"/>
              </a:rPr>
              <a:t>sti.srs.gov</a:t>
            </a:r>
            <a:endParaRPr lang="en-US" baseline="0" dirty="0" smtClean="0"/>
          </a:p>
        </p:txBody>
      </p:sp>
      <p:sp>
        <p:nvSpPr>
          <p:cNvPr id="4" name="Slide Number Placeholder 3"/>
          <p:cNvSpPr>
            <a:spLocks noGrp="1"/>
          </p:cNvSpPr>
          <p:nvPr>
            <p:ph type="sldNum" sz="quarter" idx="10"/>
          </p:nvPr>
        </p:nvSpPr>
        <p:spPr/>
        <p:txBody>
          <a:bodyPr/>
          <a:lstStyle/>
          <a:p>
            <a:fld id="{4A162A1A-28FD-4D12-A8ED-E1D44083C087}" type="slidenum">
              <a:rPr lang="en-US" smtClean="0"/>
              <a:pPr/>
              <a:t>15</a:t>
            </a:fld>
            <a:endParaRPr lang="en-US"/>
          </a:p>
        </p:txBody>
      </p:sp>
    </p:spTree>
    <p:extLst>
      <p:ext uri="{BB962C8B-B14F-4D97-AF65-F5344CB8AC3E}">
        <p14:creationId xmlns:p14="http://schemas.microsoft.com/office/powerpoint/2010/main" val="293518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CF286C-95A0-49BE-85CB-6C2202741BC1}" type="datetimeFigureOut">
              <a:rPr lang="en-US" smtClean="0"/>
              <a:pPr/>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357143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F286C-95A0-49BE-85CB-6C2202741BC1}" type="datetimeFigureOut">
              <a:rPr lang="en-US" smtClean="0"/>
              <a:pPr/>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346201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F286C-95A0-49BE-85CB-6C2202741BC1}" type="datetimeFigureOut">
              <a:rPr lang="en-US" smtClean="0"/>
              <a:pPr/>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206438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pPr>
              <a:defRPr/>
            </a:pPr>
            <a:endParaRPr lang="en-US"/>
          </a:p>
        </p:txBody>
      </p:sp>
      <p:sp>
        <p:nvSpPr>
          <p:cNvPr id="7" name="Rectangle 9"/>
          <p:cNvSpPr>
            <a:spLocks noGrp="1" noChangeArrowheads="1"/>
          </p:cNvSpPr>
          <p:nvPr>
            <p:ph type="ftr" sz="quarter" idx="11"/>
          </p:nvPr>
        </p:nvSpPr>
        <p:spPr/>
        <p:txBody>
          <a:bodyPr/>
          <a:lstStyle>
            <a:lvl1pPr>
              <a:defRPr/>
            </a:lvl1pPr>
          </a:lstStyle>
          <a:p>
            <a:pPr>
              <a:defRPr/>
            </a:pPr>
            <a:r>
              <a:rPr lang="en-US" smtClean="0"/>
              <a:t>Convent of the Sacred Heart Keynote, April 2012</a:t>
            </a:r>
            <a:endParaRPr lang="en-US"/>
          </a:p>
        </p:txBody>
      </p:sp>
      <p:sp>
        <p:nvSpPr>
          <p:cNvPr id="8" name="Rectangle 10"/>
          <p:cNvSpPr>
            <a:spLocks noGrp="1" noChangeArrowheads="1"/>
          </p:cNvSpPr>
          <p:nvPr>
            <p:ph type="sldNum" sz="quarter" idx="12"/>
          </p:nvPr>
        </p:nvSpPr>
        <p:spPr/>
        <p:txBody>
          <a:bodyPr/>
          <a:lstStyle>
            <a:lvl1pPr>
              <a:defRPr/>
            </a:lvl1pPr>
          </a:lstStyle>
          <a:p>
            <a:pPr>
              <a:defRPr/>
            </a:pPr>
            <a:fld id="{BC59287D-C235-412D-9C2D-0B8BA0A980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F286C-95A0-49BE-85CB-6C2202741BC1}" type="datetimeFigureOut">
              <a:rPr lang="en-US" smtClean="0"/>
              <a:pPr/>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56203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CF286C-95A0-49BE-85CB-6C2202741BC1}" type="datetimeFigureOut">
              <a:rPr lang="en-US" smtClean="0"/>
              <a:pPr/>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402763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CF286C-95A0-49BE-85CB-6C2202741BC1}" type="datetimeFigureOut">
              <a:rPr lang="en-US" smtClean="0"/>
              <a:pPr/>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13141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CF286C-95A0-49BE-85CB-6C2202741BC1}" type="datetimeFigureOut">
              <a:rPr lang="en-US" smtClean="0"/>
              <a:pPr/>
              <a:t>7/24/17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62772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CF286C-95A0-49BE-85CB-6C2202741BC1}" type="datetimeFigureOut">
              <a:rPr lang="en-US" smtClean="0"/>
              <a:pPr/>
              <a:t>7/24/17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251173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F286C-95A0-49BE-85CB-6C2202741BC1}" type="datetimeFigureOut">
              <a:rPr lang="en-US" smtClean="0"/>
              <a:pPr/>
              <a:t>7/24/17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171413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F286C-95A0-49BE-85CB-6C2202741BC1}" type="datetimeFigureOut">
              <a:rPr lang="en-US" smtClean="0"/>
              <a:pPr/>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318287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F286C-95A0-49BE-85CB-6C2202741BC1}" type="datetimeFigureOut">
              <a:rPr lang="en-US" smtClean="0"/>
              <a:pPr/>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3E372-26DA-402E-8A92-C8D4845FA7A4}" type="slidenum">
              <a:rPr lang="en-US" smtClean="0"/>
              <a:pPr/>
              <a:t>‹#›</a:t>
            </a:fld>
            <a:endParaRPr lang="en-US"/>
          </a:p>
        </p:txBody>
      </p:sp>
    </p:spTree>
    <p:extLst>
      <p:ext uri="{BB962C8B-B14F-4D97-AF65-F5344CB8AC3E}">
        <p14:creationId xmlns:p14="http://schemas.microsoft.com/office/powerpoint/2010/main" val="27681682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F286C-95A0-49BE-85CB-6C2202741BC1}" type="datetimeFigureOut">
              <a:rPr lang="en-US" smtClean="0"/>
              <a:pPr/>
              <a:t>7/24/17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3E372-26DA-402E-8A92-C8D4845FA7A4}" type="slidenum">
              <a:rPr lang="en-US" smtClean="0"/>
              <a:pPr/>
              <a:t>‹#›</a:t>
            </a:fld>
            <a:endParaRPr lang="en-US"/>
          </a:p>
        </p:txBody>
      </p:sp>
    </p:spTree>
    <p:extLst>
      <p:ext uri="{BB962C8B-B14F-4D97-AF65-F5344CB8AC3E}">
        <p14:creationId xmlns:p14="http://schemas.microsoft.com/office/powerpoint/2010/main" val="2691548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228600" y="533400"/>
            <a:ext cx="9525000" cy="892552"/>
          </a:xfrm>
        </p:spPr>
        <p:txBody>
          <a:bodyPr anchor="t">
            <a:noAutofit/>
          </a:bodyPr>
          <a:lstStyle/>
          <a:p>
            <a:pPr algn="ctr"/>
            <a:r>
              <a:rPr lang="en-US" sz="3200" b="1" dirty="0" smtClean="0">
                <a:solidFill>
                  <a:srgbClr val="C0504D"/>
                </a:solidFill>
                <a:latin typeface="Century Gothic" pitchFamily="34" charset="0"/>
              </a:rPr>
              <a:t>Materials Science and </a:t>
            </a:r>
            <a:r>
              <a:rPr lang="en-US" sz="3200" b="1" dirty="0" smtClean="0">
                <a:solidFill>
                  <a:srgbClr val="3366FF"/>
                </a:solidFill>
                <a:latin typeface="Century Gothic" pitchFamily="34" charset="0"/>
              </a:rPr>
              <a:t>Engineering</a:t>
            </a:r>
            <a:r>
              <a:rPr lang="en-US" sz="3600" b="1" dirty="0" smtClean="0">
                <a:solidFill>
                  <a:srgbClr val="FF0000"/>
                </a:solidFill>
                <a:latin typeface="Century Gothic" pitchFamily="34" charset="0"/>
              </a:rPr>
              <a:t/>
            </a:r>
            <a:br>
              <a:rPr lang="en-US" sz="3600" b="1" dirty="0" smtClean="0">
                <a:solidFill>
                  <a:srgbClr val="FF0000"/>
                </a:solidFill>
                <a:latin typeface="Century Gothic" pitchFamily="34" charset="0"/>
              </a:rPr>
            </a:br>
            <a:r>
              <a:rPr lang="en-US" sz="2800" b="1" dirty="0" smtClean="0">
                <a:latin typeface="Century Gothic" pitchFamily="34" charset="0"/>
              </a:rPr>
              <a:t>Interdisciplinary with HUGE potential</a:t>
            </a:r>
            <a:endParaRPr lang="en-US" sz="2400" b="1" dirty="0" smtClean="0">
              <a:latin typeface="Century Gothic" pitchFamily="34" charset="0"/>
            </a:endParaRPr>
          </a:p>
        </p:txBody>
      </p:sp>
      <p:pic>
        <p:nvPicPr>
          <p:cNvPr id="7" name="Picture 6" descr="index3.jpg"/>
          <p:cNvPicPr>
            <a:picLocks noChangeAspect="1"/>
          </p:cNvPicPr>
          <p:nvPr/>
        </p:nvPicPr>
        <p:blipFill>
          <a:blip r:embed="rId3" cstate="print"/>
          <a:stretch>
            <a:fillRect/>
          </a:stretch>
        </p:blipFill>
        <p:spPr>
          <a:xfrm>
            <a:off x="1524000" y="1722437"/>
            <a:ext cx="1755775" cy="3611563"/>
          </a:xfrm>
          <a:prstGeom prst="rect">
            <a:avLst/>
          </a:prstGeom>
          <a:effectLst>
            <a:outerShdw blurRad="50800" dist="38100" dir="2700000" algn="tl" rotWithShape="0">
              <a:prstClr val="black">
                <a:alpha val="40000"/>
              </a:prstClr>
            </a:outerShdw>
          </a:effectLst>
        </p:spPr>
      </p:pic>
      <p:pic>
        <p:nvPicPr>
          <p:cNvPr id="8" name="Picture 7" descr="index4.jpg"/>
          <p:cNvPicPr>
            <a:picLocks noChangeAspect="1"/>
          </p:cNvPicPr>
          <p:nvPr/>
        </p:nvPicPr>
        <p:blipFill>
          <a:blip r:embed="rId4" cstate="print"/>
          <a:stretch>
            <a:fillRect/>
          </a:stretch>
        </p:blipFill>
        <p:spPr>
          <a:xfrm>
            <a:off x="6096000" y="1722437"/>
            <a:ext cx="1604963" cy="3611563"/>
          </a:xfrm>
          <a:prstGeom prst="rect">
            <a:avLst/>
          </a:prstGeom>
          <a:effectLst>
            <a:outerShdw blurRad="50800" dist="38100" dir="2700000" algn="tl" rotWithShape="0">
              <a:prstClr val="black">
                <a:alpha val="40000"/>
              </a:prstClr>
            </a:outerShdw>
          </a:effectLst>
        </p:spPr>
      </p:pic>
      <p:pic>
        <p:nvPicPr>
          <p:cNvPr id="9" name="Picture 91" descr="xtal joining"/>
          <p:cNvPicPr>
            <a:picLocks noChangeAspect="1" noChangeArrowheads="1"/>
          </p:cNvPicPr>
          <p:nvPr/>
        </p:nvPicPr>
        <p:blipFill>
          <a:blip r:embed="rId5" cstate="print"/>
          <a:srcRect/>
          <a:stretch>
            <a:fillRect/>
          </a:stretch>
        </p:blipFill>
        <p:spPr bwMode="auto">
          <a:xfrm>
            <a:off x="3276600" y="1722437"/>
            <a:ext cx="2832100" cy="36115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7655" name="Rectangle 12"/>
          <p:cNvSpPr>
            <a:spLocks noChangeArrowheads="1"/>
          </p:cNvSpPr>
          <p:nvPr/>
        </p:nvSpPr>
        <p:spPr bwMode="auto">
          <a:xfrm>
            <a:off x="228600" y="5334000"/>
            <a:ext cx="8763000" cy="1015663"/>
          </a:xfrm>
          <a:prstGeom prst="rect">
            <a:avLst/>
          </a:prstGeom>
          <a:noFill/>
          <a:ln w="9525">
            <a:noFill/>
            <a:miter lim="800000"/>
            <a:headEnd/>
            <a:tailEnd/>
          </a:ln>
        </p:spPr>
        <p:txBody>
          <a:bodyPr>
            <a:spAutoFit/>
          </a:bodyPr>
          <a:lstStyle/>
          <a:p>
            <a:pPr algn="ctr"/>
            <a:r>
              <a:rPr lang="en-US" b="1" dirty="0" smtClean="0">
                <a:solidFill>
                  <a:srgbClr val="0000FF"/>
                </a:solidFill>
                <a:latin typeface="Century Gothic" pitchFamily="34" charset="0"/>
              </a:rPr>
              <a:t>Christine Broadbridge, Ph. D.</a:t>
            </a:r>
          </a:p>
          <a:p>
            <a:pPr algn="ctr"/>
            <a:r>
              <a:rPr lang="en-US" b="1" dirty="0" smtClean="0">
                <a:solidFill>
                  <a:srgbClr val="C0504D"/>
                </a:solidFill>
                <a:latin typeface="Century Gothic" pitchFamily="34" charset="0"/>
              </a:rPr>
              <a:t>Center </a:t>
            </a:r>
            <a:r>
              <a:rPr lang="en-US" b="1" dirty="0">
                <a:solidFill>
                  <a:srgbClr val="C0504D"/>
                </a:solidFill>
                <a:latin typeface="Century Gothic" pitchFamily="34" charset="0"/>
              </a:rPr>
              <a:t>for Research on Interface Structures and Phenomena</a:t>
            </a:r>
            <a:r>
              <a:rPr lang="en-US" b="1" dirty="0">
                <a:solidFill>
                  <a:srgbClr val="FF0000"/>
                </a:solidFill>
                <a:latin typeface="Century Gothic" pitchFamily="34" charset="0"/>
              </a:rPr>
              <a:t> </a:t>
            </a:r>
            <a:r>
              <a:rPr lang="en-US" sz="1050" dirty="0">
                <a:latin typeface="Century Gothic" pitchFamily="34" charset="0"/>
              </a:rPr>
              <a:t/>
            </a:r>
            <a:br>
              <a:rPr lang="en-US" sz="1050" dirty="0">
                <a:latin typeface="Century Gothic" pitchFamily="34" charset="0"/>
              </a:rPr>
            </a:br>
            <a:r>
              <a:rPr lang="en-US" sz="1200" b="1" dirty="0">
                <a:latin typeface="Century Gothic" pitchFamily="34" charset="0"/>
              </a:rPr>
              <a:t>an NSF-funded Materials Research Science &amp; Engineering Center (MRSEC)</a:t>
            </a:r>
          </a:p>
          <a:p>
            <a:pPr algn="ctr"/>
            <a:r>
              <a:rPr lang="en-US" sz="1200" dirty="0">
                <a:latin typeface="Century Gothic" pitchFamily="34" charset="0"/>
              </a:rPr>
              <a:t>Yale University • Southern CT State University</a:t>
            </a:r>
            <a:endParaRPr lang="en-US" sz="1050" dirty="0">
              <a:latin typeface="Calibri" pitchFamily="34" charset="0"/>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7931" t="2799"/>
          <a:stretch/>
        </p:blipFill>
        <p:spPr>
          <a:xfrm>
            <a:off x="7434056" y="5977021"/>
            <a:ext cx="1328944" cy="914400"/>
          </a:xfrm>
          <a:prstGeom prst="rect">
            <a:avLst/>
          </a:prstGeom>
        </p:spPr>
      </p:pic>
      <p:sp>
        <p:nvSpPr>
          <p:cNvPr id="2" name="TextBox 1"/>
          <p:cNvSpPr txBox="1"/>
          <p:nvPr/>
        </p:nvSpPr>
        <p:spPr>
          <a:xfrm>
            <a:off x="1371600" y="6488668"/>
            <a:ext cx="5486400" cy="369332"/>
          </a:xfrm>
          <a:prstGeom prst="rect">
            <a:avLst/>
          </a:prstGeom>
          <a:noFill/>
        </p:spPr>
        <p:txBody>
          <a:bodyPr wrap="square" rtlCol="0">
            <a:spAutoFit/>
          </a:bodyPr>
          <a:lstStyle/>
          <a:p>
            <a:r>
              <a:rPr lang="en-US" b="1" dirty="0" smtClean="0"/>
              <a:t>Materials and Manufacturing Teacher </a:t>
            </a:r>
            <a:r>
              <a:rPr lang="en-US" b="1" smtClean="0"/>
              <a:t>Institute 2017</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Century Gothic"/>
                <a:cs typeface="Century Gothic"/>
              </a:rPr>
              <a:t>What is a property?</a:t>
            </a:r>
            <a:endParaRPr lang="en-US" b="1" dirty="0">
              <a:solidFill>
                <a:srgbClr val="C00000"/>
              </a:solidFill>
              <a:latin typeface="Century Gothic"/>
              <a:cs typeface="Century Gothic"/>
            </a:endParaRPr>
          </a:p>
        </p:txBody>
      </p:sp>
      <p:sp>
        <p:nvSpPr>
          <p:cNvPr id="3" name="Content Placeholder 2"/>
          <p:cNvSpPr>
            <a:spLocks noGrp="1"/>
          </p:cNvSpPr>
          <p:nvPr>
            <p:ph idx="1"/>
          </p:nvPr>
        </p:nvSpPr>
        <p:spPr/>
        <p:txBody>
          <a:bodyPr/>
          <a:lstStyle/>
          <a:p>
            <a:r>
              <a:rPr lang="en-US" sz="3000" b="1" dirty="0" smtClean="0">
                <a:latin typeface="Century Gothic"/>
                <a:cs typeface="Century Gothic"/>
              </a:rPr>
              <a:t>A material’s response to an external stimuli – physical and chemical</a:t>
            </a:r>
          </a:p>
          <a:p>
            <a:pPr marL="0" indent="0">
              <a:buNone/>
            </a:pPr>
            <a:endParaRPr lang="en-US" sz="2400" dirty="0" smtClean="0">
              <a:latin typeface="Century Gothic"/>
              <a:cs typeface="Century Gothic"/>
            </a:endParaRPr>
          </a:p>
          <a:p>
            <a:pPr lvl="1"/>
            <a:r>
              <a:rPr lang="en-US" dirty="0" smtClean="0">
                <a:latin typeface="Century Gothic"/>
                <a:cs typeface="Century Gothic"/>
              </a:rPr>
              <a:t>Electrical</a:t>
            </a:r>
          </a:p>
          <a:p>
            <a:pPr lvl="1"/>
            <a:r>
              <a:rPr lang="en-US" dirty="0" smtClean="0">
                <a:latin typeface="Century Gothic"/>
                <a:cs typeface="Century Gothic"/>
              </a:rPr>
              <a:t>Mechanical</a:t>
            </a:r>
          </a:p>
          <a:p>
            <a:pPr lvl="1"/>
            <a:r>
              <a:rPr lang="en-US" dirty="0" smtClean="0">
                <a:latin typeface="Century Gothic"/>
                <a:cs typeface="Century Gothic"/>
              </a:rPr>
              <a:t>Chemical</a:t>
            </a:r>
          </a:p>
          <a:p>
            <a:pPr lvl="1"/>
            <a:r>
              <a:rPr lang="en-US" dirty="0" smtClean="0">
                <a:latin typeface="Century Gothic"/>
                <a:cs typeface="Century Gothic"/>
              </a:rPr>
              <a:t>Optical </a:t>
            </a:r>
          </a:p>
          <a:p>
            <a:pPr lvl="1"/>
            <a:r>
              <a:rPr lang="en-US" dirty="0" smtClean="0">
                <a:latin typeface="Century Gothic"/>
                <a:cs typeface="Century Gothic"/>
              </a:rPr>
              <a:t>Magnetic</a:t>
            </a:r>
            <a:endParaRPr lang="en-US" dirty="0">
              <a:latin typeface="Century Gothic"/>
              <a:cs typeface="Century Gothic"/>
            </a:endParaRPr>
          </a:p>
        </p:txBody>
      </p:sp>
      <p:pic>
        <p:nvPicPr>
          <p:cNvPr id="4" name="Picture 3" descr="2083741_ori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895600"/>
            <a:ext cx="3363849" cy="2743200"/>
          </a:xfrm>
          <a:prstGeom prst="rect">
            <a:avLst/>
          </a:prstGeom>
        </p:spPr>
      </p:pic>
      <p:sp>
        <p:nvSpPr>
          <p:cNvPr id="5" name="TextBox 4"/>
          <p:cNvSpPr txBox="1"/>
          <p:nvPr/>
        </p:nvSpPr>
        <p:spPr>
          <a:xfrm>
            <a:off x="4648200" y="5867400"/>
            <a:ext cx="3696971" cy="369332"/>
          </a:xfrm>
          <a:prstGeom prst="rect">
            <a:avLst/>
          </a:prstGeom>
          <a:noFill/>
        </p:spPr>
        <p:txBody>
          <a:bodyPr wrap="none" rtlCol="0">
            <a:spAutoFit/>
          </a:bodyPr>
          <a:lstStyle/>
          <a:p>
            <a:r>
              <a:rPr lang="en-US" dirty="0" smtClean="0"/>
              <a:t>Optical:  Stimuli = light [EM radiation]</a:t>
            </a:r>
            <a:endParaRPr lang="en-US" dirty="0"/>
          </a:p>
        </p:txBody>
      </p:sp>
      <p:sp>
        <p:nvSpPr>
          <p:cNvPr id="6" name="TextBox 5"/>
          <p:cNvSpPr txBox="1"/>
          <p:nvPr/>
        </p:nvSpPr>
        <p:spPr>
          <a:xfrm>
            <a:off x="381000" y="6248400"/>
            <a:ext cx="2956120" cy="369332"/>
          </a:xfrm>
          <a:prstGeom prst="rect">
            <a:avLst/>
          </a:prstGeom>
          <a:noFill/>
        </p:spPr>
        <p:txBody>
          <a:bodyPr wrap="none" rtlCol="0">
            <a:spAutoFit/>
          </a:bodyPr>
          <a:lstStyle/>
          <a:p>
            <a:r>
              <a:rPr lang="en-US" dirty="0" smtClean="0"/>
              <a:t>https://  </a:t>
            </a:r>
            <a:r>
              <a:rPr lang="en-US" dirty="0" err="1" smtClean="0"/>
              <a:t>colour</a:t>
            </a:r>
            <a:r>
              <a:rPr lang="en-US" dirty="0" err="1"/>
              <a:t>-yourlife.co.uk</a:t>
            </a:r>
            <a:r>
              <a:rPr lang="en-US" dirty="0"/>
              <a:t> </a:t>
            </a:r>
          </a:p>
        </p:txBody>
      </p:sp>
    </p:spTree>
    <p:extLst>
      <p:ext uri="{BB962C8B-B14F-4D97-AF65-F5344CB8AC3E}">
        <p14:creationId xmlns:p14="http://schemas.microsoft.com/office/powerpoint/2010/main" val="270245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Autofit/>
          </a:bodyPr>
          <a:lstStyle/>
          <a:p>
            <a:r>
              <a:rPr lang="en-US" sz="3600" b="1" dirty="0" smtClean="0">
                <a:solidFill>
                  <a:srgbClr val="C0504D"/>
                </a:solidFill>
                <a:latin typeface="Century Gothic"/>
                <a:cs typeface="Century Gothic"/>
              </a:rPr>
              <a:t>Structure/Property Relationships</a:t>
            </a:r>
            <a:r>
              <a:rPr lang="en-US" sz="3600" b="1" dirty="0" smtClean="0">
                <a:solidFill>
                  <a:srgbClr val="FF0000"/>
                </a:solidFill>
                <a:latin typeface="Century Gothic"/>
                <a:cs typeface="Century Gothic"/>
              </a:rPr>
              <a:t/>
            </a:r>
            <a:br>
              <a:rPr lang="en-US" sz="3600" b="1" dirty="0" smtClean="0">
                <a:solidFill>
                  <a:srgbClr val="FF0000"/>
                </a:solidFill>
                <a:latin typeface="Century Gothic"/>
                <a:cs typeface="Century Gothic"/>
              </a:rPr>
            </a:br>
            <a:r>
              <a:rPr lang="en-US" sz="2400" b="1" dirty="0" smtClean="0">
                <a:solidFill>
                  <a:srgbClr val="0000FF"/>
                </a:solidFill>
                <a:latin typeface="Century Gothic"/>
                <a:cs typeface="Century Gothic"/>
              </a:rPr>
              <a:t>Atomic Structure</a:t>
            </a:r>
            <a:endParaRPr lang="en-US" sz="3600" b="1" dirty="0">
              <a:solidFill>
                <a:srgbClr val="0000FF"/>
              </a:solidFill>
              <a:latin typeface="Century Gothic"/>
              <a:cs typeface="Century Gothic"/>
            </a:endParaRPr>
          </a:p>
        </p:txBody>
      </p:sp>
      <p:sp>
        <p:nvSpPr>
          <p:cNvPr id="3" name="Content Placeholder 2"/>
          <p:cNvSpPr>
            <a:spLocks noGrp="1"/>
          </p:cNvSpPr>
          <p:nvPr>
            <p:ph idx="1"/>
          </p:nvPr>
        </p:nvSpPr>
        <p:spPr>
          <a:xfrm>
            <a:off x="457200" y="1143000"/>
            <a:ext cx="8229600" cy="762000"/>
          </a:xfrm>
        </p:spPr>
        <p:txBody>
          <a:bodyPr/>
          <a:lstStyle/>
          <a:p>
            <a:r>
              <a:rPr lang="en-US" dirty="0" smtClean="0">
                <a:latin typeface="Century Gothic"/>
                <a:cs typeface="Century Gothic"/>
              </a:rPr>
              <a:t>Periodic Table – general trends</a:t>
            </a:r>
          </a:p>
          <a:p>
            <a:pPr marL="0" indent="0">
              <a:buNone/>
            </a:pPr>
            <a:endParaRPr lang="en-US" dirty="0" smtClean="0"/>
          </a:p>
        </p:txBody>
      </p:sp>
      <p:pic>
        <p:nvPicPr>
          <p:cNvPr id="4" name="Picture 3" descr="general_pt.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 y="1828800"/>
            <a:ext cx="7112000" cy="4813300"/>
          </a:xfrm>
          <a:prstGeom prst="rect">
            <a:avLst/>
          </a:prstGeom>
        </p:spPr>
      </p:pic>
    </p:spTree>
    <p:extLst>
      <p:ext uri="{BB962C8B-B14F-4D97-AF65-F5344CB8AC3E}">
        <p14:creationId xmlns:p14="http://schemas.microsoft.com/office/powerpoint/2010/main" val="257256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a:solidFill>
                  <a:srgbClr val="C0504D"/>
                </a:solidFill>
                <a:latin typeface="Century Gothic"/>
                <a:cs typeface="Century Gothic"/>
              </a:rPr>
              <a:t>Structure/Property </a:t>
            </a:r>
            <a:r>
              <a:rPr lang="en-US" sz="3600" b="1" dirty="0" smtClean="0">
                <a:solidFill>
                  <a:srgbClr val="C0504D"/>
                </a:solidFill>
                <a:latin typeface="Century Gothic"/>
                <a:cs typeface="Century Gothic"/>
              </a:rPr>
              <a:t>Relationships</a:t>
            </a:r>
            <a:r>
              <a:rPr lang="en-US" sz="3600" b="1" dirty="0" smtClean="0">
                <a:solidFill>
                  <a:srgbClr val="FF0000"/>
                </a:solidFill>
                <a:latin typeface="Century Gothic"/>
                <a:cs typeface="Century Gothic"/>
              </a:rPr>
              <a:t/>
            </a:r>
            <a:br>
              <a:rPr lang="en-US" sz="3600" b="1" dirty="0" smtClean="0">
                <a:solidFill>
                  <a:srgbClr val="FF0000"/>
                </a:solidFill>
                <a:latin typeface="Century Gothic"/>
                <a:cs typeface="Century Gothic"/>
              </a:rPr>
            </a:br>
            <a:r>
              <a:rPr lang="en-US" sz="2400" b="1" dirty="0" smtClean="0">
                <a:solidFill>
                  <a:srgbClr val="0000FF"/>
                </a:solidFill>
                <a:latin typeface="Century Gothic"/>
                <a:cs typeface="Century Gothic"/>
              </a:rPr>
              <a:t>Crystal structure and bonding </a:t>
            </a:r>
            <a:endParaRPr lang="en-US" sz="2400" b="1" dirty="0">
              <a:solidFill>
                <a:srgbClr val="0000FF"/>
              </a:solidFill>
              <a:latin typeface="Century Gothic" pitchFamily="34" charset="0"/>
            </a:endParaRPr>
          </a:p>
        </p:txBody>
      </p:sp>
      <p:sp>
        <p:nvSpPr>
          <p:cNvPr id="7" name="Slide Number Placeholder 4"/>
          <p:cNvSpPr>
            <a:spLocks noGrp="1"/>
          </p:cNvSpPr>
          <p:nvPr>
            <p:ph type="sldNum" sz="quarter" idx="12"/>
          </p:nvPr>
        </p:nvSpPr>
        <p:spPr>
          <a:xfrm>
            <a:off x="6553200" y="6356350"/>
            <a:ext cx="2133600" cy="365125"/>
          </a:xfrm>
        </p:spPr>
        <p:txBody>
          <a:bodyPr/>
          <a:lstStyle/>
          <a:p>
            <a:fld id="{B5D49CEB-659C-4DB7-ADF1-24E4BD3E726F}" type="slidenum">
              <a:rPr lang="en-US" smtClean="0">
                <a:latin typeface="Century Gothic" pitchFamily="34" charset="0"/>
              </a:rPr>
              <a:pPr/>
              <a:t>12</a:t>
            </a:fld>
            <a:endParaRPr lang="en-US">
              <a:latin typeface="Century Gothic" pitchFamily="34" charset="0"/>
            </a:endParaRPr>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b="8872"/>
          <a:stretch>
            <a:fillRect/>
          </a:stretch>
        </p:blipFill>
        <p:spPr bwMode="auto">
          <a:xfrm>
            <a:off x="838200" y="1219200"/>
            <a:ext cx="7265966" cy="52293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solidFill>
                  <a:srgbClr val="C0504D"/>
                </a:solidFill>
              </a:rPr>
              <a:t>Length Scales of Materials Science</a:t>
            </a:r>
            <a:endParaRPr lang="en-US" b="1" dirty="0">
              <a:solidFill>
                <a:srgbClr val="C0504D"/>
              </a:solidFill>
            </a:endParaRPr>
          </a:p>
        </p:txBody>
      </p:sp>
      <p:pic>
        <p:nvPicPr>
          <p:cNvPr id="2050" name="Picture 2" descr="C:\Users\denise.CARLSON-MOBILE\Documents\Documents\2f uoh Fun Look @ Matl Science #265 WAITING4TAGr&amp;Authr\images\PPT smaller images\Slide4smaller.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1219200"/>
            <a:ext cx="7115175" cy="54102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6477000" y="4953000"/>
            <a:ext cx="2514600" cy="1524000"/>
          </a:xfrm>
          <a:solidFill>
            <a:schemeClr val="bg1"/>
          </a:solidFill>
        </p:spPr>
        <p:txBody>
          <a:bodyPr>
            <a:noAutofit/>
          </a:bodyPr>
          <a:lstStyle/>
          <a:p>
            <a:r>
              <a:rPr lang="en-US" sz="2000" dirty="0" smtClean="0"/>
              <a:t>Atomic – &lt; 10</a:t>
            </a:r>
            <a:r>
              <a:rPr lang="en-US" sz="2000" baseline="30000" dirty="0" smtClean="0"/>
              <a:t>-10 </a:t>
            </a:r>
            <a:r>
              <a:rPr lang="en-US" sz="2000" dirty="0" smtClean="0"/>
              <a:t>m</a:t>
            </a:r>
          </a:p>
          <a:p>
            <a:r>
              <a:rPr lang="en-US" sz="2000" dirty="0" err="1" smtClean="0"/>
              <a:t>Nano</a:t>
            </a:r>
            <a:r>
              <a:rPr lang="en-US" sz="2000" dirty="0" smtClean="0"/>
              <a:t> – 10</a:t>
            </a:r>
            <a:r>
              <a:rPr lang="en-US" sz="2000" baseline="30000" dirty="0" smtClean="0"/>
              <a:t>-9</a:t>
            </a:r>
            <a:r>
              <a:rPr lang="en-US" sz="2000" dirty="0" smtClean="0"/>
              <a:t> m</a:t>
            </a:r>
          </a:p>
          <a:p>
            <a:r>
              <a:rPr lang="en-US" sz="2000" dirty="0" smtClean="0"/>
              <a:t>Micro – 10</a:t>
            </a:r>
            <a:r>
              <a:rPr lang="en-US" sz="2000" baseline="30000" dirty="0" smtClean="0"/>
              <a:t>-6 </a:t>
            </a:r>
            <a:r>
              <a:rPr lang="en-US" sz="2000" dirty="0" smtClean="0"/>
              <a:t> m</a:t>
            </a:r>
          </a:p>
          <a:p>
            <a:r>
              <a:rPr lang="en-US" sz="2000" dirty="0" smtClean="0"/>
              <a:t>Macro – &gt; 10</a:t>
            </a:r>
            <a:r>
              <a:rPr lang="en-US" sz="2000" baseline="30000" dirty="0" smtClean="0"/>
              <a:t>-3 </a:t>
            </a:r>
            <a:r>
              <a:rPr lang="en-US" sz="2000" dirty="0" smtClean="0"/>
              <a:t>m</a:t>
            </a:r>
            <a:endParaRPr lang="en-US" dirty="0" smtClean="0"/>
          </a:p>
        </p:txBody>
      </p:sp>
    </p:spTree>
    <p:extLst>
      <p:ext uri="{BB962C8B-B14F-4D97-AF65-F5344CB8AC3E}">
        <p14:creationId xmlns:p14="http://schemas.microsoft.com/office/powerpoint/2010/main" val="1225765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irdmarw\Documents\Marc Briefcase\GK12 Fellowship\Fellowship\TeachEngineering Submissions\ResearchTopicLesson\FLMS_TE_Revised_Editor\576px-Buckminsterfullerene-perspective-3D-ball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9048" y="2286000"/>
            <a:ext cx="2999232" cy="3124200"/>
          </a:xfrm>
          <a:prstGeom prst="rect">
            <a:avLst/>
          </a:prstGeom>
          <a:noFill/>
        </p:spPr>
      </p:pic>
      <p:sp>
        <p:nvSpPr>
          <p:cNvPr id="2" name="Title 1"/>
          <p:cNvSpPr>
            <a:spLocks noGrp="1"/>
          </p:cNvSpPr>
          <p:nvPr>
            <p:ph type="title"/>
          </p:nvPr>
        </p:nvSpPr>
        <p:spPr>
          <a:xfrm>
            <a:off x="457200" y="152400"/>
            <a:ext cx="8229600" cy="1143000"/>
          </a:xfrm>
        </p:spPr>
        <p:txBody>
          <a:bodyPr/>
          <a:lstStyle/>
          <a:p>
            <a:r>
              <a:rPr lang="en-US" b="1" dirty="0" smtClean="0">
                <a:solidFill>
                  <a:schemeClr val="accent2"/>
                </a:solidFill>
                <a:latin typeface="Century Gothic"/>
                <a:cs typeface="Century Gothic"/>
              </a:rPr>
              <a:t>Nano Structure – 10</a:t>
            </a:r>
            <a:r>
              <a:rPr lang="en-US" b="1" baseline="30000" dirty="0" smtClean="0">
                <a:solidFill>
                  <a:schemeClr val="accent2"/>
                </a:solidFill>
                <a:latin typeface="Century Gothic"/>
                <a:cs typeface="Century Gothic"/>
              </a:rPr>
              <a:t>-9</a:t>
            </a:r>
            <a:r>
              <a:rPr lang="en-US" b="1" dirty="0" smtClean="0">
                <a:solidFill>
                  <a:schemeClr val="accent2"/>
                </a:solidFill>
                <a:latin typeface="Century Gothic"/>
                <a:cs typeface="Century Gothic"/>
              </a:rPr>
              <a:t> m</a:t>
            </a:r>
            <a:endParaRPr lang="en-US" b="1" dirty="0">
              <a:solidFill>
                <a:schemeClr val="accent2"/>
              </a:solidFill>
              <a:latin typeface="Century Gothic"/>
              <a:cs typeface="Century Gothic"/>
            </a:endParaRPr>
          </a:p>
        </p:txBody>
      </p:sp>
      <p:sp>
        <p:nvSpPr>
          <p:cNvPr id="3" name="Content Placeholder 2"/>
          <p:cNvSpPr>
            <a:spLocks noGrp="1"/>
          </p:cNvSpPr>
          <p:nvPr>
            <p:ph idx="1"/>
          </p:nvPr>
        </p:nvSpPr>
        <p:spPr>
          <a:xfrm>
            <a:off x="457200" y="1219200"/>
            <a:ext cx="5486400" cy="5486400"/>
          </a:xfrm>
        </p:spPr>
        <p:txBody>
          <a:bodyPr>
            <a:normAutofit fontScale="92500"/>
          </a:bodyPr>
          <a:lstStyle/>
          <a:p>
            <a:r>
              <a:rPr lang="en-US" sz="2800" dirty="0" smtClean="0"/>
              <a:t>Length scale that pertains to clusters of atoms that make up small particles or material features</a:t>
            </a:r>
          </a:p>
          <a:p>
            <a:pPr marL="0" indent="0">
              <a:buNone/>
            </a:pPr>
            <a:endParaRPr lang="en-US" sz="1300" dirty="0" smtClean="0"/>
          </a:p>
          <a:p>
            <a:endParaRPr lang="en-US" sz="500" dirty="0" smtClean="0"/>
          </a:p>
          <a:p>
            <a:r>
              <a:rPr lang="en-US" sz="2800" dirty="0" smtClean="0"/>
              <a:t>Show interesting properties because of large surface area to volume ratio</a:t>
            </a:r>
          </a:p>
          <a:p>
            <a:pPr lvl="1"/>
            <a:r>
              <a:rPr lang="en-US" sz="2400" dirty="0" smtClean="0"/>
              <a:t>More atoms on surface compared to bulk atoms</a:t>
            </a:r>
          </a:p>
          <a:p>
            <a:pPr lvl="1"/>
            <a:r>
              <a:rPr lang="en-US" sz="2400" dirty="0" smtClean="0"/>
              <a:t>Optical, magnetic, mechanical and electrical properties change</a:t>
            </a:r>
          </a:p>
          <a:p>
            <a:pPr lvl="1"/>
            <a:endParaRPr lang="en-US" sz="1500" dirty="0" smtClean="0"/>
          </a:p>
          <a:p>
            <a:r>
              <a:rPr lang="en-US" sz="2800" dirty="0" smtClean="0">
                <a:solidFill>
                  <a:srgbClr val="800000"/>
                </a:solidFill>
              </a:rPr>
              <a:t>How to visualize nano? </a:t>
            </a:r>
          </a:p>
          <a:p>
            <a:pPr marL="400050" lvl="1" indent="0">
              <a:buNone/>
            </a:pPr>
            <a:r>
              <a:rPr lang="en-US" sz="2400" dirty="0" smtClean="0"/>
              <a:t>Your </a:t>
            </a:r>
            <a:r>
              <a:rPr lang="en-US" sz="2400" dirty="0"/>
              <a:t>finger nail grows ~1nm every second</a:t>
            </a:r>
          </a:p>
          <a:p>
            <a:endParaRPr lang="en-US" dirty="0"/>
          </a:p>
        </p:txBody>
      </p:sp>
    </p:spTree>
    <p:extLst>
      <p:ext uri="{BB962C8B-B14F-4D97-AF65-F5344CB8AC3E}">
        <p14:creationId xmlns:p14="http://schemas.microsoft.com/office/powerpoint/2010/main" val="5948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irdmarw\Documents\Marc Briefcase\GK12 Fellowship\Fellowship\TeachEngineering Submissions\ResearchTopicLesson\FLMS_TE_Revised_Editor\Z06-Blk-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058" y="4000500"/>
            <a:ext cx="3454400" cy="25908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304800"/>
            <a:ext cx="8229600" cy="1143000"/>
          </a:xfrm>
        </p:spPr>
        <p:txBody>
          <a:bodyPr/>
          <a:lstStyle/>
          <a:p>
            <a:r>
              <a:rPr lang="en-US" b="1" dirty="0" smtClean="0">
                <a:solidFill>
                  <a:srgbClr val="C0504D"/>
                </a:solidFill>
                <a:latin typeface="Century Gothic"/>
                <a:cs typeface="Century Gothic"/>
              </a:rPr>
              <a:t>Microstructure – 10</a:t>
            </a:r>
            <a:r>
              <a:rPr lang="en-US" b="1" baseline="30000" dirty="0" smtClean="0">
                <a:solidFill>
                  <a:srgbClr val="C0504D"/>
                </a:solidFill>
                <a:latin typeface="Century Gothic"/>
                <a:cs typeface="Century Gothic"/>
              </a:rPr>
              <a:t>-6</a:t>
            </a:r>
            <a:endParaRPr lang="en-US" b="1" dirty="0">
              <a:solidFill>
                <a:srgbClr val="C0504D"/>
              </a:solidFill>
              <a:latin typeface="Century Gothic"/>
              <a:cs typeface="Century Gothic"/>
            </a:endParaRPr>
          </a:p>
        </p:txBody>
      </p:sp>
      <p:sp>
        <p:nvSpPr>
          <p:cNvPr id="3" name="Content Placeholder 2"/>
          <p:cNvSpPr>
            <a:spLocks noGrp="1"/>
          </p:cNvSpPr>
          <p:nvPr>
            <p:ph idx="1"/>
          </p:nvPr>
        </p:nvSpPr>
        <p:spPr>
          <a:xfrm>
            <a:off x="304800" y="1447800"/>
            <a:ext cx="8458200" cy="2362200"/>
          </a:xfrm>
        </p:spPr>
        <p:txBody>
          <a:bodyPr>
            <a:noAutofit/>
          </a:bodyPr>
          <a:lstStyle/>
          <a:p>
            <a:r>
              <a:rPr lang="en-US" sz="2400" dirty="0" smtClean="0"/>
              <a:t>Larger features composed of either nanostructured materials or </a:t>
            </a:r>
            <a:r>
              <a:rPr lang="en-US" sz="2400" dirty="0" smtClean="0">
                <a:solidFill>
                  <a:srgbClr val="0000FF"/>
                </a:solidFill>
              </a:rPr>
              <a:t>periodic arrangements of atoms known as </a:t>
            </a:r>
            <a:r>
              <a:rPr lang="en-US" sz="2400" dirty="0" smtClean="0">
                <a:solidFill>
                  <a:srgbClr val="FF0000"/>
                </a:solidFill>
              </a:rPr>
              <a:t>crystals</a:t>
            </a:r>
          </a:p>
          <a:p>
            <a:r>
              <a:rPr lang="en-US" sz="2400" dirty="0" smtClean="0"/>
              <a:t>Features are visible with high magnification in light microscope.  </a:t>
            </a:r>
          </a:p>
          <a:p>
            <a:pPr lvl="1"/>
            <a:r>
              <a:rPr lang="en-US" sz="2000" dirty="0" smtClean="0"/>
              <a:t>Grains, inclusions other or micro-features that make up material </a:t>
            </a:r>
          </a:p>
          <a:p>
            <a:pPr lvl="1"/>
            <a:r>
              <a:rPr lang="en-US" sz="2000" dirty="0" smtClean="0"/>
              <a:t>These features are traditionally altered to improve material performance</a:t>
            </a:r>
          </a:p>
          <a:p>
            <a:pPr lvl="1"/>
            <a:r>
              <a:rPr lang="en-US" sz="2000" dirty="0" smtClean="0">
                <a:solidFill>
                  <a:srgbClr val="FF0000"/>
                </a:solidFill>
              </a:rPr>
              <a:t>Human hair is ~100 microns in diameter</a:t>
            </a:r>
          </a:p>
          <a:p>
            <a:pPr marL="457200" lvl="1" indent="0">
              <a:buNone/>
            </a:pPr>
            <a:endParaRPr lang="en-US" dirty="0" smtClean="0"/>
          </a:p>
        </p:txBody>
      </p:sp>
      <p:sp>
        <p:nvSpPr>
          <p:cNvPr id="5" name="Rectangle 4"/>
          <p:cNvSpPr/>
          <p:nvPr/>
        </p:nvSpPr>
        <p:spPr>
          <a:xfrm>
            <a:off x="3162300" y="5181600"/>
            <a:ext cx="381000" cy="3048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denise.CARLSON-MOBILE\Documents\Documents\2f uoh Fun Look @ Matl Science #265 WAITING4TAGr&amp;Authr\images\PPT smaller images\Slide7Bsmaller.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57800" y="3848100"/>
            <a:ext cx="3562350" cy="27051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Arrow Connector 7"/>
          <p:cNvCxnSpPr/>
          <p:nvPr/>
        </p:nvCxnSpPr>
        <p:spPr>
          <a:xfrm>
            <a:off x="3543300" y="5334000"/>
            <a:ext cx="2400300" cy="0"/>
          </a:xfrm>
          <a:prstGeom prst="straightConnector1">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72400" y="5791200"/>
            <a:ext cx="1024928" cy="369332"/>
          </a:xfrm>
          <a:prstGeom prst="rect">
            <a:avLst/>
          </a:prstGeom>
          <a:noFill/>
        </p:spPr>
        <p:txBody>
          <a:bodyPr wrap="none" rtlCol="0">
            <a:spAutoFit/>
          </a:bodyPr>
          <a:lstStyle/>
          <a:p>
            <a:r>
              <a:rPr lang="en-US" b="1" dirty="0" smtClean="0">
                <a:solidFill>
                  <a:schemeClr val="bg1"/>
                </a:solidFill>
              </a:rPr>
              <a:t>1 micron</a:t>
            </a:r>
            <a:endParaRPr lang="en-US" b="1" dirty="0">
              <a:solidFill>
                <a:schemeClr val="bg1"/>
              </a:solidFill>
            </a:endParaRPr>
          </a:p>
        </p:txBody>
      </p:sp>
    </p:spTree>
    <p:extLst>
      <p:ext uri="{BB962C8B-B14F-4D97-AF65-F5344CB8AC3E}">
        <p14:creationId xmlns:p14="http://schemas.microsoft.com/office/powerpoint/2010/main" val="21217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504D"/>
                </a:solidFill>
              </a:rPr>
              <a:t>Macrostructure – 10</a:t>
            </a:r>
            <a:r>
              <a:rPr lang="en-US" b="1" baseline="30000" dirty="0" smtClean="0">
                <a:solidFill>
                  <a:srgbClr val="C0504D"/>
                </a:solidFill>
              </a:rPr>
              <a:t>-3</a:t>
            </a:r>
            <a:r>
              <a:rPr lang="en-US" b="1" dirty="0">
                <a:solidFill>
                  <a:srgbClr val="C0504D"/>
                </a:solidFill>
              </a:rPr>
              <a:t> </a:t>
            </a:r>
            <a:r>
              <a:rPr lang="en-US" b="1" dirty="0" smtClean="0">
                <a:solidFill>
                  <a:srgbClr val="C0504D"/>
                </a:solidFill>
              </a:rPr>
              <a:t>m</a:t>
            </a:r>
            <a:endParaRPr lang="en-US" b="1" dirty="0">
              <a:solidFill>
                <a:srgbClr val="C0504D"/>
              </a:solidFill>
            </a:endParaRPr>
          </a:p>
        </p:txBody>
      </p:sp>
      <p:sp>
        <p:nvSpPr>
          <p:cNvPr id="3" name="Content Placeholder 2"/>
          <p:cNvSpPr>
            <a:spLocks noGrp="1"/>
          </p:cNvSpPr>
          <p:nvPr>
            <p:ph idx="1"/>
          </p:nvPr>
        </p:nvSpPr>
        <p:spPr>
          <a:xfrm>
            <a:off x="6350" y="1600200"/>
            <a:ext cx="4953000" cy="3124200"/>
          </a:xfrm>
        </p:spPr>
        <p:txBody>
          <a:bodyPr>
            <a:noAutofit/>
          </a:bodyPr>
          <a:lstStyle/>
          <a:p>
            <a:r>
              <a:rPr lang="en-US" sz="2800" dirty="0" smtClean="0"/>
              <a:t>Macrostructure pertains to collective features on microstructure level</a:t>
            </a:r>
          </a:p>
          <a:p>
            <a:endParaRPr lang="en-US" sz="2800" dirty="0" smtClean="0"/>
          </a:p>
          <a:p>
            <a:r>
              <a:rPr lang="en-US" sz="2800" dirty="0"/>
              <a:t>Grain flow, cracks, porosity </a:t>
            </a:r>
            <a:br>
              <a:rPr lang="en-US" sz="2800" dirty="0"/>
            </a:br>
            <a:r>
              <a:rPr lang="en-US" sz="2800" dirty="0"/>
              <a:t>are all examples of macrostructure </a:t>
            </a:r>
            <a:r>
              <a:rPr lang="en-US" sz="2800" dirty="0" smtClean="0"/>
              <a:t>features</a:t>
            </a:r>
          </a:p>
          <a:p>
            <a:endParaRPr lang="en-US" sz="2800" dirty="0"/>
          </a:p>
          <a:p>
            <a:r>
              <a:rPr lang="en-US" sz="2800" dirty="0" smtClean="0"/>
              <a:t>Some features can be observed with the naked eye </a:t>
            </a:r>
            <a:endParaRPr lang="en-US" sz="2800" dirty="0"/>
          </a:p>
          <a:p>
            <a:pPr marL="0" indent="0">
              <a:buNone/>
            </a:pPr>
            <a:endParaRPr lang="en-US" sz="2800" dirty="0" smtClean="0"/>
          </a:p>
        </p:txBody>
      </p:sp>
      <p:pic>
        <p:nvPicPr>
          <p:cNvPr id="4098" name="Picture 2" descr="C:\Users\denise.CARLSON-MOBILE\Documents\Documents\2f uoh Fun Look @ Matl Science #265 WAITING4TAGr&amp;Authr\images\PPT smaller images\Slide8smaller.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57800" y="1447800"/>
            <a:ext cx="3381375" cy="51096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6921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C0504D"/>
                </a:solidFill>
                <a:latin typeface="Century Gothic"/>
                <a:cs typeface="Century Gothic"/>
              </a:rPr>
              <a:t>Classes of Materials</a:t>
            </a:r>
            <a:endParaRPr lang="en-US" b="1" dirty="0">
              <a:solidFill>
                <a:srgbClr val="C0504D"/>
              </a:solidFill>
              <a:latin typeface="Century Gothic"/>
              <a:cs typeface="Century Gothic"/>
            </a:endParaRPr>
          </a:p>
        </p:txBody>
      </p:sp>
      <p:sp>
        <p:nvSpPr>
          <p:cNvPr id="3" name="Content Placeholder 2"/>
          <p:cNvSpPr>
            <a:spLocks noGrp="1"/>
          </p:cNvSpPr>
          <p:nvPr>
            <p:ph idx="1"/>
          </p:nvPr>
        </p:nvSpPr>
        <p:spPr>
          <a:xfrm>
            <a:off x="609600" y="1371600"/>
            <a:ext cx="3505200" cy="3078163"/>
          </a:xfrm>
        </p:spPr>
        <p:txBody>
          <a:bodyPr>
            <a:noAutofit/>
          </a:bodyPr>
          <a:lstStyle/>
          <a:p>
            <a:r>
              <a:rPr lang="en-US" dirty="0" smtClean="0"/>
              <a:t>metals</a:t>
            </a:r>
          </a:p>
          <a:p>
            <a:r>
              <a:rPr lang="en-US" dirty="0" smtClean="0"/>
              <a:t>polymers</a:t>
            </a:r>
          </a:p>
          <a:p>
            <a:r>
              <a:rPr lang="en-US" dirty="0" smtClean="0"/>
              <a:t>ceramics/glasses</a:t>
            </a:r>
          </a:p>
          <a:p>
            <a:r>
              <a:rPr lang="en-US" dirty="0" smtClean="0"/>
              <a:t>composites</a:t>
            </a:r>
          </a:p>
          <a:p>
            <a:pPr marL="0" indent="0">
              <a:buNone/>
            </a:pPr>
            <a:endParaRPr lang="en-US" dirty="0" smtClean="0"/>
          </a:p>
        </p:txBody>
      </p:sp>
      <p:pic>
        <p:nvPicPr>
          <p:cNvPr id="4" name="Picture 2" descr="C:\Users\denise.CARLSON-MOBILE\Documents\Documents\2f uoh Fun Look @ Matl Science #265 WAITING4TAGr&amp;Authr\images\PPT smaller images\Slide9Asmaller.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6800" y="4028140"/>
            <a:ext cx="1876425" cy="2216450"/>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denise.CARLSON-MOBILE\Documents\Documents\2f uoh Fun Look @ Matl Science #265 WAITING4TAGr&amp;Authr\images\PPT smaller images\Slide9Bsmaller.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91000" y="1085850"/>
            <a:ext cx="4324350" cy="28765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C:\Users\denise.CARLSON-MOBILE\Documents\Documents\2f uoh Fun Look @ Matl Science #265 WAITING4TAGr&amp;Authr\images\PPT smaller images\Slide9Csmaller.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52800" y="4572000"/>
            <a:ext cx="2710543"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C:\Users\denise.CARLSON-MOBILE\Documents\Documents\2f uoh Fun Look @ Matl Science #265 WAITING4TAGr&amp;Authr\images\PPT smaller images\Slide9Dsmaller.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381750" y="4114800"/>
            <a:ext cx="2457450" cy="2114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60975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solidFill>
                  <a:srgbClr val="C0504D"/>
                </a:solidFill>
                <a:latin typeface="Century Gothic"/>
                <a:cs typeface="Century Gothic"/>
              </a:rPr>
              <a:t>Ceramic/glass Applications</a:t>
            </a:r>
            <a:endParaRPr lang="en-US" b="1" dirty="0">
              <a:solidFill>
                <a:srgbClr val="C0504D"/>
              </a:solidFill>
              <a:latin typeface="Century Gothic"/>
              <a:cs typeface="Century Gothic"/>
            </a:endParaRPr>
          </a:p>
        </p:txBody>
      </p:sp>
      <p:sp>
        <p:nvSpPr>
          <p:cNvPr id="3" name="Content Placeholder 2"/>
          <p:cNvSpPr>
            <a:spLocks noGrp="1"/>
          </p:cNvSpPr>
          <p:nvPr>
            <p:ph idx="1"/>
          </p:nvPr>
        </p:nvSpPr>
        <p:spPr>
          <a:xfrm>
            <a:off x="457200" y="1676400"/>
            <a:ext cx="8229600" cy="4525963"/>
          </a:xfrm>
        </p:spPr>
        <p:txBody>
          <a:bodyPr>
            <a:normAutofit fontScale="85000" lnSpcReduction="20000"/>
          </a:bodyPr>
          <a:lstStyle/>
          <a:p>
            <a:r>
              <a:rPr lang="en-US" dirty="0" smtClean="0"/>
              <a:t>Window glass: Al</a:t>
            </a:r>
            <a:r>
              <a:rPr lang="en-US" baseline="-25000" dirty="0" smtClean="0"/>
              <a:t>2</a:t>
            </a:r>
            <a:r>
              <a:rPr lang="en-US" dirty="0" smtClean="0"/>
              <a:t>O</a:t>
            </a:r>
            <a:r>
              <a:rPr lang="en-US" baseline="-25000" dirty="0" smtClean="0"/>
              <a:t>3</a:t>
            </a:r>
            <a:r>
              <a:rPr lang="en-US" dirty="0" smtClean="0"/>
              <a:t> – SiO</a:t>
            </a:r>
            <a:r>
              <a:rPr lang="en-US" baseline="-25000" dirty="0" smtClean="0"/>
              <a:t>2</a:t>
            </a:r>
            <a:r>
              <a:rPr lang="en-US" dirty="0" smtClean="0"/>
              <a:t> – MgO – CaO</a:t>
            </a:r>
          </a:p>
          <a:p>
            <a:r>
              <a:rPr lang="en-US" dirty="0" smtClean="0"/>
              <a:t>Aerospace, energy and automotive industry</a:t>
            </a:r>
          </a:p>
          <a:p>
            <a:pPr lvl="1"/>
            <a:r>
              <a:rPr lang="en-US" dirty="0" smtClean="0"/>
              <a:t>heat shield tiles</a:t>
            </a:r>
          </a:p>
          <a:p>
            <a:pPr lvl="1"/>
            <a:r>
              <a:rPr lang="en-US" dirty="0" smtClean="0"/>
              <a:t>engine components</a:t>
            </a:r>
          </a:p>
          <a:p>
            <a:pPr lvl="1"/>
            <a:r>
              <a:rPr lang="en-US" dirty="0" smtClean="0"/>
              <a:t>reactor vessel and furnace linings</a:t>
            </a:r>
          </a:p>
          <a:p>
            <a:r>
              <a:rPr lang="en-US" dirty="0" smtClean="0">
                <a:solidFill>
                  <a:srgbClr val="3366FF"/>
                </a:solidFill>
              </a:rPr>
              <a:t>Consumer products:</a:t>
            </a:r>
          </a:p>
          <a:p>
            <a:pPr lvl="1"/>
            <a:r>
              <a:rPr lang="en-US" dirty="0" smtClean="0">
                <a:solidFill>
                  <a:srgbClr val="FF0000"/>
                </a:solidFill>
              </a:rPr>
              <a:t>pottery</a:t>
            </a:r>
          </a:p>
          <a:p>
            <a:pPr lvl="1"/>
            <a:r>
              <a:rPr lang="en-US" dirty="0" smtClean="0">
                <a:solidFill>
                  <a:srgbClr val="FF0000"/>
                </a:solidFill>
              </a:rPr>
              <a:t>dishes (fine china, plates, bowls)</a:t>
            </a:r>
          </a:p>
          <a:p>
            <a:pPr lvl="1"/>
            <a:r>
              <a:rPr lang="en-US" dirty="0" smtClean="0">
                <a:solidFill>
                  <a:srgbClr val="FF0000"/>
                </a:solidFill>
              </a:rPr>
              <a:t>glassware (cups, mugs, etc.)</a:t>
            </a:r>
          </a:p>
          <a:p>
            <a:pPr lvl="1"/>
            <a:r>
              <a:rPr lang="en-US" dirty="0" smtClean="0">
                <a:solidFill>
                  <a:srgbClr val="FF0000"/>
                </a:solidFill>
              </a:rPr>
              <a:t>eye glass lenses</a:t>
            </a:r>
          </a:p>
          <a:p>
            <a:pPr lvl="1"/>
            <a:r>
              <a:rPr lang="en-US" dirty="0" smtClean="0">
                <a:solidFill>
                  <a:srgbClr val="FF0000"/>
                </a:solidFill>
              </a:rPr>
              <a:t>Ceramic braces</a:t>
            </a:r>
          </a:p>
          <a:p>
            <a:pPr lvl="1"/>
            <a:endParaRPr lang="en-US" dirty="0"/>
          </a:p>
        </p:txBody>
      </p:sp>
      <p:grpSp>
        <p:nvGrpSpPr>
          <p:cNvPr id="7" name="Group 6"/>
          <p:cNvGrpSpPr/>
          <p:nvPr/>
        </p:nvGrpSpPr>
        <p:grpSpPr>
          <a:xfrm>
            <a:off x="5562600" y="4724400"/>
            <a:ext cx="2843092" cy="981075"/>
            <a:chOff x="5562600" y="4724400"/>
            <a:chExt cx="2843092" cy="981075"/>
          </a:xfrm>
        </p:grpSpPr>
        <p:pic>
          <p:nvPicPr>
            <p:cNvPr id="3174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0" y="4724400"/>
              <a:ext cx="1600200" cy="966077"/>
            </a:xfrm>
            <a:prstGeom prst="rect">
              <a:avLst/>
            </a:prstGeom>
            <a:noFill/>
            <a:ln w="9525">
              <a:noFill/>
              <a:miter lim="800000"/>
              <a:headEnd/>
              <a:tailEnd/>
            </a:ln>
          </p:spPr>
        </p:pic>
        <p:pic>
          <p:nvPicPr>
            <p:cNvPr id="31746" name="Picture 2"/>
            <p:cNvPicPr>
              <a:picLocks noChangeAspect="1" noChangeArrowheads="1"/>
            </p:cNvPicPr>
            <p:nvPr/>
          </p:nvPicPr>
          <p:blipFill>
            <a:blip r:embed="rId3" cstate="print"/>
            <a:srcRect/>
            <a:stretch>
              <a:fillRect/>
            </a:stretch>
          </p:blipFill>
          <p:spPr bwMode="auto">
            <a:xfrm>
              <a:off x="7086600" y="4724400"/>
              <a:ext cx="1319092" cy="981075"/>
            </a:xfrm>
            <a:prstGeom prst="rect">
              <a:avLst/>
            </a:prstGeom>
            <a:noFill/>
            <a:ln w="9525">
              <a:noFill/>
              <a:miter lim="800000"/>
              <a:headEnd/>
              <a:tailEnd/>
            </a:ln>
          </p:spPr>
        </p:pic>
      </p:grpSp>
      <p:pic>
        <p:nvPicPr>
          <p:cNvPr id="31749" name="Picture 5"/>
          <p:cNvPicPr>
            <a:picLocks noChangeAspect="1" noChangeArrowheads="1"/>
          </p:cNvPicPr>
          <p:nvPr/>
        </p:nvPicPr>
        <p:blipFill>
          <a:blip r:embed="rId4" cstate="print"/>
          <a:srcRect/>
          <a:stretch>
            <a:fillRect/>
          </a:stretch>
        </p:blipFill>
        <p:spPr bwMode="auto">
          <a:xfrm>
            <a:off x="6096000" y="2743200"/>
            <a:ext cx="1844675" cy="1524000"/>
          </a:xfrm>
          <a:prstGeom prst="rect">
            <a:avLst/>
          </a:prstGeom>
          <a:noFill/>
          <a:ln w="9525">
            <a:noFill/>
            <a:miter lim="800000"/>
            <a:headEnd/>
            <a:tailEnd/>
          </a:ln>
          <a:effectLst/>
        </p:spPr>
      </p:pic>
    </p:spTree>
    <p:extLst>
      <p:ext uri="{BB962C8B-B14F-4D97-AF65-F5344CB8AC3E}">
        <p14:creationId xmlns:p14="http://schemas.microsoft.com/office/powerpoint/2010/main" val="113844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504D"/>
                </a:solidFill>
                <a:latin typeface="Century Gothic"/>
                <a:cs typeface="Century Gothic"/>
              </a:rPr>
              <a:t>Other advanced materials</a:t>
            </a:r>
            <a:endParaRPr lang="en-US" b="1" dirty="0">
              <a:solidFill>
                <a:srgbClr val="C0504D"/>
              </a:solidFill>
              <a:latin typeface="Century Gothic"/>
              <a:cs typeface="Century Gothic"/>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rgbClr val="3366FF"/>
                </a:solidFill>
              </a:rPr>
              <a:t>Semiconductors – ceramics</a:t>
            </a:r>
          </a:p>
          <a:p>
            <a:pPr lvl="1"/>
            <a:r>
              <a:rPr lang="en-US" dirty="0" smtClean="0"/>
              <a:t>computer chips</a:t>
            </a:r>
          </a:p>
          <a:p>
            <a:pPr lvl="1"/>
            <a:r>
              <a:rPr lang="en-US" dirty="0" smtClean="0"/>
              <a:t>memory storage devices</a:t>
            </a:r>
          </a:p>
          <a:p>
            <a:pPr lvl="1"/>
            <a:r>
              <a:rPr lang="en-US" dirty="0" smtClean="0"/>
              <a:t>solar cells</a:t>
            </a:r>
          </a:p>
          <a:p>
            <a:pPr lvl="1"/>
            <a:r>
              <a:rPr lang="en-US" dirty="0" smtClean="0"/>
              <a:t>image screens </a:t>
            </a:r>
          </a:p>
          <a:p>
            <a:r>
              <a:rPr lang="en-US" b="1" dirty="0" smtClean="0">
                <a:solidFill>
                  <a:srgbClr val="3366FF"/>
                </a:solidFill>
              </a:rPr>
              <a:t>Nanomaterials – ceramics, metals, polymers</a:t>
            </a:r>
          </a:p>
          <a:p>
            <a:pPr lvl="1"/>
            <a:r>
              <a:rPr lang="en-US" dirty="0" smtClean="0"/>
              <a:t>gold nanoshells</a:t>
            </a:r>
          </a:p>
          <a:p>
            <a:pPr lvl="1"/>
            <a:r>
              <a:rPr lang="en-US" dirty="0" smtClean="0"/>
              <a:t>quantum dots </a:t>
            </a:r>
          </a:p>
          <a:p>
            <a:pPr lvl="1"/>
            <a:r>
              <a:rPr lang="en-US" dirty="0" err="1" smtClean="0"/>
              <a:t>ferrofluids</a:t>
            </a:r>
            <a:endParaRPr lang="en-US" dirty="0"/>
          </a:p>
          <a:p>
            <a:pPr lvl="1"/>
            <a:r>
              <a:rPr lang="en-US" dirty="0" smtClean="0"/>
              <a:t>medical devices</a:t>
            </a:r>
          </a:p>
        </p:txBody>
      </p:sp>
    </p:spTree>
    <p:extLst>
      <p:ext uri="{BB962C8B-B14F-4D97-AF65-F5344CB8AC3E}">
        <p14:creationId xmlns:p14="http://schemas.microsoft.com/office/powerpoint/2010/main" val="273825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2222"/>
          <a:stretch/>
        </p:blipFill>
        <p:spPr>
          <a:xfrm>
            <a:off x="1676400" y="0"/>
            <a:ext cx="5964382" cy="6775225"/>
          </a:xfrm>
          <a:prstGeom prst="rect">
            <a:avLst/>
          </a:prstGeom>
        </p:spPr>
      </p:pic>
    </p:spTree>
    <p:extLst>
      <p:ext uri="{BB962C8B-B14F-4D97-AF65-F5344CB8AC3E}">
        <p14:creationId xmlns:p14="http://schemas.microsoft.com/office/powerpoint/2010/main" val="3544310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b="1" dirty="0" smtClean="0">
                <a:solidFill>
                  <a:srgbClr val="C0504D"/>
                </a:solidFill>
                <a:latin typeface="Century Gothic"/>
                <a:cs typeface="Century Gothic"/>
              </a:rPr>
              <a:t>How do we test materials? </a:t>
            </a:r>
            <a:br>
              <a:rPr lang="en-US" sz="3600" b="1" dirty="0" smtClean="0">
                <a:solidFill>
                  <a:srgbClr val="C0504D"/>
                </a:solidFill>
                <a:latin typeface="Century Gothic"/>
                <a:cs typeface="Century Gothic"/>
              </a:rPr>
            </a:br>
            <a:r>
              <a:rPr lang="en-US" sz="3200" b="1" dirty="0" smtClean="0">
                <a:solidFill>
                  <a:srgbClr val="C0504D"/>
                </a:solidFill>
                <a:latin typeface="Century Gothic"/>
                <a:cs typeface="Century Gothic"/>
              </a:rPr>
              <a:t>Materials Characterization</a:t>
            </a:r>
            <a:endParaRPr lang="en-US" sz="3600" b="1" dirty="0">
              <a:solidFill>
                <a:srgbClr val="C0504D"/>
              </a:solidFill>
              <a:latin typeface="Century Gothic"/>
              <a:cs typeface="Century Gothic"/>
            </a:endParaRPr>
          </a:p>
        </p:txBody>
      </p:sp>
      <p:sp>
        <p:nvSpPr>
          <p:cNvPr id="3" name="Content Placeholder 2"/>
          <p:cNvSpPr>
            <a:spLocks noGrp="1"/>
          </p:cNvSpPr>
          <p:nvPr>
            <p:ph idx="1"/>
          </p:nvPr>
        </p:nvSpPr>
        <p:spPr>
          <a:xfrm>
            <a:off x="457200" y="1189037"/>
            <a:ext cx="8229600" cy="5135563"/>
          </a:xfrm>
        </p:spPr>
        <p:txBody>
          <a:bodyPr>
            <a:noAutofit/>
          </a:bodyPr>
          <a:lstStyle/>
          <a:p>
            <a:pPr algn="ctr">
              <a:buNone/>
            </a:pPr>
            <a:r>
              <a:rPr lang="en-US" sz="2400" b="1" dirty="0" smtClean="0">
                <a:solidFill>
                  <a:srgbClr val="0000FF"/>
                </a:solidFill>
              </a:rPr>
              <a:t>We use mechanical, chemical and imaging methods</a:t>
            </a:r>
            <a:endParaRPr lang="en-US" sz="2400" b="1" dirty="0">
              <a:solidFill>
                <a:srgbClr val="0000FF"/>
              </a:solidFill>
            </a:endParaRPr>
          </a:p>
          <a:p>
            <a:r>
              <a:rPr lang="en-US" sz="2000" dirty="0" smtClean="0">
                <a:solidFill>
                  <a:srgbClr val="FF0000"/>
                </a:solidFill>
              </a:rPr>
              <a:t>Mechanical testing </a:t>
            </a:r>
            <a:r>
              <a:rPr lang="en-US" sz="2000" dirty="0" smtClean="0"/>
              <a:t>gives strength, ductility and toughness material information</a:t>
            </a:r>
          </a:p>
          <a:p>
            <a:pPr lvl="1"/>
            <a:r>
              <a:rPr lang="en-US" sz="1600" dirty="0" smtClean="0"/>
              <a:t>tensile tests</a:t>
            </a:r>
          </a:p>
          <a:p>
            <a:pPr lvl="1"/>
            <a:r>
              <a:rPr lang="en-US" sz="1600" dirty="0" smtClean="0"/>
              <a:t>bend tests</a:t>
            </a:r>
          </a:p>
          <a:p>
            <a:pPr lvl="1"/>
            <a:r>
              <a:rPr lang="en-US" sz="1600" dirty="0" smtClean="0"/>
              <a:t>compressive tests</a:t>
            </a:r>
          </a:p>
          <a:p>
            <a:pPr lvl="1"/>
            <a:r>
              <a:rPr lang="en-US" sz="1600" dirty="0" smtClean="0"/>
              <a:t>fracture testing	</a:t>
            </a:r>
          </a:p>
          <a:p>
            <a:r>
              <a:rPr lang="en-US" sz="2000" dirty="0" smtClean="0">
                <a:solidFill>
                  <a:srgbClr val="FF0000"/>
                </a:solidFill>
              </a:rPr>
              <a:t>Chemical testing </a:t>
            </a:r>
            <a:r>
              <a:rPr lang="en-US" sz="2000" dirty="0" smtClean="0"/>
              <a:t>tells us about composition and chemical stability</a:t>
            </a:r>
          </a:p>
          <a:p>
            <a:pPr lvl="1"/>
            <a:r>
              <a:rPr lang="en-US" sz="1600" dirty="0" smtClean="0"/>
              <a:t>x-ray diffraction and fluorescence – composition testing</a:t>
            </a:r>
          </a:p>
          <a:p>
            <a:pPr lvl="1"/>
            <a:r>
              <a:rPr lang="en-US" sz="1600" dirty="0" smtClean="0"/>
              <a:t>corrosion testing</a:t>
            </a:r>
          </a:p>
          <a:p>
            <a:r>
              <a:rPr lang="en-US" sz="2000" dirty="0" smtClean="0">
                <a:solidFill>
                  <a:srgbClr val="FF0000"/>
                </a:solidFill>
              </a:rPr>
              <a:t>Microscopy</a:t>
            </a:r>
            <a:r>
              <a:rPr lang="en-US" sz="2000" dirty="0" smtClean="0"/>
              <a:t> is more of a way to view atomic, </a:t>
            </a:r>
            <a:r>
              <a:rPr lang="en-US" sz="2000" dirty="0" err="1" smtClean="0"/>
              <a:t>nano</a:t>
            </a:r>
            <a:r>
              <a:rPr lang="en-US" sz="2000" dirty="0" smtClean="0"/>
              <a:t> and microstructures, and gives us insight to structure property relationships</a:t>
            </a:r>
          </a:p>
          <a:p>
            <a:pPr lvl="1"/>
            <a:r>
              <a:rPr lang="en-US" sz="1600" dirty="0" smtClean="0"/>
              <a:t>light optical microscope – microstructure</a:t>
            </a:r>
          </a:p>
          <a:p>
            <a:pPr lvl="1"/>
            <a:r>
              <a:rPr lang="en-US" sz="1600" dirty="0" smtClean="0"/>
              <a:t>scanning electron microscope – microstructure and </a:t>
            </a:r>
            <a:r>
              <a:rPr lang="en-US" sz="1600" dirty="0" err="1" smtClean="0"/>
              <a:t>nano</a:t>
            </a:r>
            <a:r>
              <a:rPr lang="en-US" sz="1600" dirty="0" smtClean="0"/>
              <a:t> structure</a:t>
            </a:r>
          </a:p>
          <a:p>
            <a:pPr lvl="1"/>
            <a:r>
              <a:rPr lang="en-US" sz="1600" dirty="0" smtClean="0"/>
              <a:t>transmission electron microscope – </a:t>
            </a:r>
            <a:r>
              <a:rPr lang="en-US" sz="1600" dirty="0" err="1" smtClean="0"/>
              <a:t>nanostucture</a:t>
            </a:r>
            <a:r>
              <a:rPr lang="en-US" sz="1600" dirty="0" smtClean="0"/>
              <a:t> and atomic structure</a:t>
            </a:r>
          </a:p>
          <a:p>
            <a:pPr lvl="1"/>
            <a:r>
              <a:rPr lang="en-US" sz="1600" dirty="0" smtClean="0"/>
              <a:t>scanning probe microscope – atomic structures</a:t>
            </a:r>
          </a:p>
        </p:txBody>
      </p:sp>
    </p:spTree>
    <p:extLst>
      <p:ext uri="{BB962C8B-B14F-4D97-AF65-F5344CB8AC3E}">
        <p14:creationId xmlns:p14="http://schemas.microsoft.com/office/powerpoint/2010/main" val="11355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504D"/>
                </a:solidFill>
                <a:latin typeface="Century Gothic" pitchFamily="34" charset="0"/>
              </a:rPr>
              <a:t>Nanotechnology</a:t>
            </a:r>
            <a:r>
              <a:rPr lang="en-US" b="1" dirty="0" smtClean="0">
                <a:solidFill>
                  <a:srgbClr val="FF0000"/>
                </a:solidFill>
                <a:latin typeface="Century Gothic" pitchFamily="34" charset="0"/>
              </a:rPr>
              <a:t> </a:t>
            </a:r>
            <a:endParaRPr lang="en-US" b="1" dirty="0">
              <a:solidFill>
                <a:srgbClr val="FF0000"/>
              </a:solidFill>
              <a:latin typeface="Century Gothic" pitchFamily="34" charset="0"/>
            </a:endParaRPr>
          </a:p>
        </p:txBody>
      </p:sp>
      <p:sp>
        <p:nvSpPr>
          <p:cNvPr id="5" name="Slide Number Placeholder 4"/>
          <p:cNvSpPr>
            <a:spLocks noGrp="1"/>
          </p:cNvSpPr>
          <p:nvPr>
            <p:ph type="sldNum" sz="quarter" idx="12"/>
          </p:nvPr>
        </p:nvSpPr>
        <p:spPr/>
        <p:txBody>
          <a:bodyPr/>
          <a:lstStyle/>
          <a:p>
            <a:fld id="{B5D49CEB-659C-4DB7-ADF1-24E4BD3E726F}" type="slidenum">
              <a:rPr lang="en-US" smtClean="0">
                <a:latin typeface="Century Gothic" pitchFamily="34" charset="0"/>
              </a:rPr>
              <a:pPr/>
              <a:t>21</a:t>
            </a:fld>
            <a:endParaRPr lang="en-US" dirty="0">
              <a:latin typeface="Century Gothic" pitchFamily="34" charset="0"/>
            </a:endParaRPr>
          </a:p>
        </p:txBody>
      </p:sp>
      <p:pic>
        <p:nvPicPr>
          <p:cNvPr id="8" name="Picture 7" descr="C60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2514600"/>
            <a:ext cx="2674835" cy="2619375"/>
          </a:xfrm>
          <a:prstGeom prst="rect">
            <a:avLst/>
          </a:prstGeom>
        </p:spPr>
      </p:pic>
      <p:pic>
        <p:nvPicPr>
          <p:cNvPr id="9" name="Picture 8" descr="Kohlenstoffnanoroehre_Animation.gif"/>
          <p:cNvPicPr>
            <a:picLocks noChangeAspect="1"/>
          </p:cNvPicPr>
          <p:nvPr/>
        </p:nvPicPr>
        <p:blipFill>
          <a:blip r:embed="rId3" cstate="print"/>
          <a:stretch>
            <a:fillRect/>
          </a:stretch>
        </p:blipFill>
        <p:spPr>
          <a:xfrm>
            <a:off x="3657600" y="3276600"/>
            <a:ext cx="1981200" cy="1981200"/>
          </a:xfrm>
          <a:prstGeom prst="rect">
            <a:avLst/>
          </a:prstGeom>
        </p:spPr>
      </p:pic>
      <p:sp>
        <p:nvSpPr>
          <p:cNvPr id="10" name="Rectangle 9"/>
          <p:cNvSpPr/>
          <p:nvPr/>
        </p:nvSpPr>
        <p:spPr>
          <a:xfrm>
            <a:off x="533400" y="5638800"/>
            <a:ext cx="2057401" cy="954107"/>
          </a:xfrm>
          <a:prstGeom prst="rect">
            <a:avLst/>
          </a:prstGeom>
        </p:spPr>
        <p:txBody>
          <a:bodyPr wrap="square">
            <a:spAutoFit/>
          </a:bodyPr>
          <a:lstStyle/>
          <a:p>
            <a:r>
              <a:rPr lang="en-US" sz="2000" b="1" dirty="0" smtClean="0">
                <a:solidFill>
                  <a:srgbClr val="FF0000"/>
                </a:solidFill>
                <a:latin typeface="Century Gothic" pitchFamily="34" charset="0"/>
              </a:rPr>
              <a:t>C</a:t>
            </a:r>
            <a:r>
              <a:rPr lang="en-US" sz="2000" b="1" baseline="-25000" dirty="0" smtClean="0">
                <a:solidFill>
                  <a:srgbClr val="FF0000"/>
                </a:solidFill>
                <a:latin typeface="Century Gothic" pitchFamily="34" charset="0"/>
              </a:rPr>
              <a:t>60</a:t>
            </a:r>
            <a:r>
              <a:rPr lang="en-US" sz="2000" b="1" dirty="0" smtClean="0">
                <a:solidFill>
                  <a:srgbClr val="FF0000"/>
                </a:solidFill>
                <a:latin typeface="Century Gothic" pitchFamily="34" charset="0"/>
              </a:rPr>
              <a:t> </a:t>
            </a:r>
            <a:r>
              <a:rPr lang="en-US" sz="2000" b="1" dirty="0" err="1" smtClean="0">
                <a:solidFill>
                  <a:srgbClr val="FF0000"/>
                </a:solidFill>
                <a:latin typeface="Century Gothic" pitchFamily="34" charset="0"/>
              </a:rPr>
              <a:t>buckyball</a:t>
            </a:r>
            <a:endParaRPr lang="en-US" sz="2000" b="1" dirty="0" smtClean="0">
              <a:solidFill>
                <a:srgbClr val="FF0000"/>
              </a:solidFill>
              <a:latin typeface="Century Gothic" pitchFamily="34" charset="0"/>
            </a:endParaRPr>
          </a:p>
          <a:p>
            <a:pPr lvl="0" algn="ctr"/>
            <a:r>
              <a:rPr lang="en-US" sz="1600" dirty="0" smtClean="0">
                <a:solidFill>
                  <a:prstClr val="black"/>
                </a:solidFill>
                <a:latin typeface="Century Gothic" pitchFamily="34" charset="0"/>
              </a:rPr>
              <a:t>fullerene</a:t>
            </a:r>
          </a:p>
          <a:p>
            <a:endParaRPr lang="en-US" sz="2000" b="1" dirty="0">
              <a:solidFill>
                <a:srgbClr val="FF0000"/>
              </a:solidFill>
            </a:endParaRPr>
          </a:p>
        </p:txBody>
      </p:sp>
      <p:sp>
        <p:nvSpPr>
          <p:cNvPr id="11" name="Rectangle 10"/>
          <p:cNvSpPr/>
          <p:nvPr/>
        </p:nvSpPr>
        <p:spPr>
          <a:xfrm>
            <a:off x="3153939" y="5486400"/>
            <a:ext cx="2637261" cy="892552"/>
          </a:xfrm>
          <a:prstGeom prst="rect">
            <a:avLst/>
          </a:prstGeom>
        </p:spPr>
        <p:txBody>
          <a:bodyPr wrap="none">
            <a:spAutoFit/>
          </a:bodyPr>
          <a:lstStyle/>
          <a:p>
            <a:pPr algn="ctr"/>
            <a:r>
              <a:rPr lang="en-US" sz="2000" b="1" dirty="0" smtClean="0">
                <a:solidFill>
                  <a:srgbClr val="FF0000"/>
                </a:solidFill>
                <a:latin typeface="Century Gothic" pitchFamily="34" charset="0"/>
              </a:rPr>
              <a:t>C </a:t>
            </a:r>
            <a:r>
              <a:rPr lang="en-US" sz="2000" b="1" dirty="0" err="1" smtClean="0">
                <a:solidFill>
                  <a:srgbClr val="FF0000"/>
                </a:solidFill>
                <a:latin typeface="Century Gothic" pitchFamily="34" charset="0"/>
              </a:rPr>
              <a:t>nanotube</a:t>
            </a:r>
            <a:endParaRPr lang="en-US" sz="2000" b="1" dirty="0" smtClean="0">
              <a:solidFill>
                <a:srgbClr val="FF0000"/>
              </a:solidFill>
              <a:latin typeface="Century Gothic" pitchFamily="34" charset="0"/>
            </a:endParaRPr>
          </a:p>
          <a:p>
            <a:pPr lvl="0" algn="ctr"/>
            <a:r>
              <a:rPr lang="en-US" sz="1600" dirty="0" smtClean="0">
                <a:solidFill>
                  <a:prstClr val="black"/>
                </a:solidFill>
                <a:latin typeface="Century Gothic" pitchFamily="34" charset="0"/>
              </a:rPr>
              <a:t>cylindrical fullerene </a:t>
            </a:r>
          </a:p>
          <a:p>
            <a:pPr lvl="0" algn="ctr"/>
            <a:r>
              <a:rPr lang="en-US" sz="1600" dirty="0" smtClean="0">
                <a:solidFill>
                  <a:prstClr val="black"/>
                </a:solidFill>
                <a:latin typeface="Century Gothic" pitchFamily="34" charset="0"/>
              </a:rPr>
              <a:t>[photovoltaic, solar cell] </a:t>
            </a:r>
            <a:endParaRPr lang="en-US" sz="2000" b="1" dirty="0">
              <a:solidFill>
                <a:srgbClr val="FF0000"/>
              </a:solidFill>
            </a:endParaRPr>
          </a:p>
        </p:txBody>
      </p:sp>
      <p:pic>
        <p:nvPicPr>
          <p:cNvPr id="16" name="Picture 15" descr="Nano-CdS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400800" y="2971800"/>
            <a:ext cx="2402272" cy="2132900"/>
          </a:xfrm>
          <a:prstGeom prst="rect">
            <a:avLst/>
          </a:prstGeom>
        </p:spPr>
      </p:pic>
      <p:sp>
        <p:nvSpPr>
          <p:cNvPr id="18" name="Rectangle 17"/>
          <p:cNvSpPr/>
          <p:nvPr/>
        </p:nvSpPr>
        <p:spPr>
          <a:xfrm>
            <a:off x="6172200" y="5181600"/>
            <a:ext cx="2743200" cy="892552"/>
          </a:xfrm>
          <a:prstGeom prst="rect">
            <a:avLst/>
          </a:prstGeom>
        </p:spPr>
        <p:txBody>
          <a:bodyPr wrap="square">
            <a:spAutoFit/>
          </a:bodyPr>
          <a:lstStyle/>
          <a:p>
            <a:pPr algn="ctr"/>
            <a:r>
              <a:rPr lang="en-US" sz="2000" b="1" dirty="0" smtClean="0">
                <a:solidFill>
                  <a:srgbClr val="FF0000"/>
                </a:solidFill>
                <a:latin typeface="Century Gothic" pitchFamily="34" charset="0"/>
              </a:rPr>
              <a:t>Quantum dots</a:t>
            </a:r>
          </a:p>
          <a:p>
            <a:pPr algn="ctr"/>
            <a:r>
              <a:rPr lang="en-US" sz="1600" dirty="0" err="1" smtClean="0">
                <a:latin typeface="Century Gothic" pitchFamily="34" charset="0"/>
              </a:rPr>
              <a:t>Nanosize</a:t>
            </a:r>
            <a:r>
              <a:rPr lang="en-US" sz="1600" dirty="0" smtClean="0">
                <a:latin typeface="Century Gothic" pitchFamily="34" charset="0"/>
              </a:rPr>
              <a:t> semiconductors </a:t>
            </a:r>
          </a:p>
          <a:p>
            <a:pPr algn="ctr"/>
            <a:r>
              <a:rPr lang="en-US" sz="1600" dirty="0" smtClean="0">
                <a:latin typeface="Century Gothic" pitchFamily="34" charset="0"/>
              </a:rPr>
              <a:t>[DVD, video games] </a:t>
            </a:r>
            <a:endParaRPr lang="en-US" sz="1600" dirty="0"/>
          </a:p>
        </p:txBody>
      </p:sp>
      <p:cxnSp>
        <p:nvCxnSpPr>
          <p:cNvPr id="23" name="Straight Arrow Connector 22"/>
          <p:cNvCxnSpPr/>
          <p:nvPr/>
        </p:nvCxnSpPr>
        <p:spPr>
          <a:xfrm>
            <a:off x="381000" y="5332412"/>
            <a:ext cx="26670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71600" y="5181600"/>
            <a:ext cx="685800" cy="338554"/>
          </a:xfrm>
          <a:prstGeom prst="rect">
            <a:avLst/>
          </a:prstGeom>
          <a:solidFill>
            <a:schemeClr val="bg1"/>
          </a:solidFill>
        </p:spPr>
        <p:txBody>
          <a:bodyPr wrap="square" rtlCol="0">
            <a:spAutoFit/>
          </a:bodyPr>
          <a:lstStyle/>
          <a:p>
            <a:pPr algn="ctr"/>
            <a:r>
              <a:rPr lang="en-US" sz="1600" dirty="0" smtClean="0">
                <a:latin typeface="Century Gothic" pitchFamily="34" charset="0"/>
              </a:rPr>
              <a:t>1 nm </a:t>
            </a:r>
            <a:endParaRPr lang="en-US" sz="1600" dirty="0">
              <a:latin typeface="Century Gothic" pitchFamily="34" charset="0"/>
            </a:endParaRPr>
          </a:p>
        </p:txBody>
      </p:sp>
      <p:sp>
        <p:nvSpPr>
          <p:cNvPr id="17" name="Rectangle 16"/>
          <p:cNvSpPr/>
          <p:nvPr/>
        </p:nvSpPr>
        <p:spPr>
          <a:xfrm>
            <a:off x="304800" y="1371600"/>
            <a:ext cx="8458200" cy="830997"/>
          </a:xfrm>
          <a:prstGeom prst="rect">
            <a:avLst/>
          </a:prstGeom>
        </p:spPr>
        <p:txBody>
          <a:bodyPr wrap="square">
            <a:spAutoFit/>
          </a:bodyPr>
          <a:lstStyle/>
          <a:p>
            <a:pPr algn="ctr">
              <a:buNone/>
            </a:pPr>
            <a:r>
              <a:rPr lang="en-US" sz="2800" dirty="0" smtClean="0">
                <a:latin typeface="Century Gothic" pitchFamily="34" charset="0"/>
              </a:rPr>
              <a:t>Control &amp; manipulation of matter [1-100nm]</a:t>
            </a:r>
          </a:p>
          <a:p>
            <a:pPr algn="ctr">
              <a:buNone/>
            </a:pPr>
            <a:r>
              <a:rPr lang="en-US" sz="2000" dirty="0" smtClean="0">
                <a:solidFill>
                  <a:srgbClr val="FF0000"/>
                </a:solidFill>
                <a:latin typeface="Century Gothic" pitchFamily="34" charset="0"/>
              </a:rPr>
              <a:t>Unique phenomenon enable novel applications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04850" y="1524000"/>
            <a:ext cx="8439150" cy="4525963"/>
          </a:xfrm>
        </p:spPr>
        <p:txBody>
          <a:bodyPr/>
          <a:lstStyle/>
          <a:p>
            <a:pPr eaLnBrk="1" hangingPunct="1"/>
            <a:r>
              <a:rPr lang="en-US" sz="2100" b="1" dirty="0" smtClean="0">
                <a:solidFill>
                  <a:srgbClr val="0000FF"/>
                </a:solidFill>
                <a:latin typeface="Century Gothic" pitchFamily="34" charset="0"/>
              </a:rPr>
              <a:t>Health Care</a:t>
            </a:r>
          </a:p>
          <a:p>
            <a:pPr lvl="1" eaLnBrk="1" hangingPunct="1"/>
            <a:r>
              <a:rPr lang="en-US" sz="1900" dirty="0" smtClean="0">
                <a:latin typeface="Century Gothic" pitchFamily="34" charset="0"/>
              </a:rPr>
              <a:t>Chemical and biological sensors, drugs and delivery devices, prosthetics and biosensors</a:t>
            </a:r>
          </a:p>
          <a:p>
            <a:pPr eaLnBrk="1" hangingPunct="1"/>
            <a:r>
              <a:rPr lang="en-US" sz="2100" b="1" dirty="0" smtClean="0">
                <a:solidFill>
                  <a:srgbClr val="0000FF"/>
                </a:solidFill>
                <a:latin typeface="Century Gothic" pitchFamily="34" charset="0"/>
              </a:rPr>
              <a:t>Technology</a:t>
            </a:r>
          </a:p>
          <a:p>
            <a:pPr lvl="1" eaLnBrk="1" hangingPunct="1"/>
            <a:r>
              <a:rPr lang="en-US" sz="1900" dirty="0" smtClean="0">
                <a:latin typeface="Century Gothic" pitchFamily="34" charset="0"/>
              </a:rPr>
              <a:t>Better data storage and computation</a:t>
            </a:r>
          </a:p>
          <a:p>
            <a:pPr eaLnBrk="1" hangingPunct="1"/>
            <a:r>
              <a:rPr lang="en-US" sz="2100" b="1" dirty="0" smtClean="0">
                <a:solidFill>
                  <a:srgbClr val="0000FF"/>
                </a:solidFill>
                <a:latin typeface="Century Gothic" pitchFamily="34" charset="0"/>
              </a:rPr>
              <a:t>Environment</a:t>
            </a:r>
          </a:p>
          <a:p>
            <a:pPr lvl="1" eaLnBrk="1" hangingPunct="1"/>
            <a:r>
              <a:rPr lang="en-US" sz="1900" dirty="0" smtClean="0">
                <a:latin typeface="Century Gothic" pitchFamily="34" charset="0"/>
              </a:rPr>
              <a:t>Clean energy, clean air</a:t>
            </a:r>
          </a:p>
        </p:txBody>
      </p:sp>
      <p:sp>
        <p:nvSpPr>
          <p:cNvPr id="39939" name="Rectangle 3"/>
          <p:cNvSpPr>
            <a:spLocks noGrp="1" noChangeArrowheads="1"/>
          </p:cNvSpPr>
          <p:nvPr>
            <p:ph type="title"/>
          </p:nvPr>
        </p:nvSpPr>
        <p:spPr>
          <a:xfrm>
            <a:off x="0" y="228600"/>
            <a:ext cx="8839200" cy="1200329"/>
          </a:xfrm>
        </p:spPr>
        <p:txBody>
          <a:bodyPr/>
          <a:lstStyle/>
          <a:p>
            <a:pPr algn="ctr" eaLnBrk="1" hangingPunct="1"/>
            <a:r>
              <a:rPr lang="en-US" sz="3600" b="1" dirty="0" smtClean="0">
                <a:solidFill>
                  <a:srgbClr val="C0504D"/>
                </a:solidFill>
                <a:latin typeface="Century Gothic" pitchFamily="34" charset="0"/>
              </a:rPr>
              <a:t>Innovations In Development or Under Investigation</a:t>
            </a:r>
          </a:p>
        </p:txBody>
      </p:sp>
      <p:pic>
        <p:nvPicPr>
          <p:cNvPr id="39940" name="Picture 4"/>
          <p:cNvPicPr>
            <a:picLocks noChangeAspect="1" noChangeArrowheads="1"/>
          </p:cNvPicPr>
          <p:nvPr/>
        </p:nvPicPr>
        <p:blipFill>
          <a:blip r:embed="rId3" cstate="print"/>
          <a:srcRect/>
          <a:stretch>
            <a:fillRect/>
          </a:stretch>
        </p:blipFill>
        <p:spPr bwMode="auto">
          <a:xfrm>
            <a:off x="609600" y="4419600"/>
            <a:ext cx="1981200" cy="1447800"/>
          </a:xfrm>
          <a:prstGeom prst="rect">
            <a:avLst/>
          </a:prstGeom>
          <a:noFill/>
          <a:ln w="9525">
            <a:noFill/>
            <a:miter lim="800000"/>
            <a:headEnd/>
            <a:tailEnd/>
          </a:ln>
        </p:spPr>
      </p:pic>
      <p:sp>
        <p:nvSpPr>
          <p:cNvPr id="39941" name="Rectangle 5"/>
          <p:cNvSpPr>
            <a:spLocks noChangeArrowheads="1"/>
          </p:cNvSpPr>
          <p:nvPr/>
        </p:nvSpPr>
        <p:spPr bwMode="auto">
          <a:xfrm>
            <a:off x="228600" y="6019800"/>
            <a:ext cx="2819400" cy="523220"/>
          </a:xfrm>
          <a:prstGeom prst="rect">
            <a:avLst/>
          </a:prstGeom>
          <a:noFill/>
          <a:ln w="9525">
            <a:noFill/>
            <a:miter lim="800000"/>
            <a:headEnd/>
            <a:tailEnd/>
          </a:ln>
        </p:spPr>
        <p:txBody>
          <a:bodyPr>
            <a:spAutoFit/>
          </a:bodyPr>
          <a:lstStyle/>
          <a:p>
            <a:pPr algn="ctr" eaLnBrk="0" hangingPunct="0"/>
            <a:r>
              <a:rPr lang="en-US" sz="1400" dirty="0">
                <a:latin typeface="Century Gothic" pitchFamily="34" charset="0"/>
              </a:rPr>
              <a:t>Thin layers of gold  are used in tiny medical devices</a:t>
            </a:r>
            <a:endParaRPr lang="en-US" sz="1200" dirty="0">
              <a:latin typeface="Century Gothic" pitchFamily="34" charset="0"/>
            </a:endParaRPr>
          </a:p>
        </p:txBody>
      </p:sp>
      <p:pic>
        <p:nvPicPr>
          <p:cNvPr id="39942" name="Picture 6"/>
          <p:cNvPicPr>
            <a:picLocks noChangeAspect="1" noChangeArrowheads="1"/>
          </p:cNvPicPr>
          <p:nvPr/>
        </p:nvPicPr>
        <p:blipFill>
          <a:blip r:embed="rId4" cstate="print"/>
          <a:srcRect/>
          <a:stretch>
            <a:fillRect/>
          </a:stretch>
        </p:blipFill>
        <p:spPr bwMode="auto">
          <a:xfrm>
            <a:off x="3352800" y="4495800"/>
            <a:ext cx="1905000" cy="1435100"/>
          </a:xfrm>
          <a:prstGeom prst="rect">
            <a:avLst/>
          </a:prstGeom>
          <a:noFill/>
          <a:ln w="9525">
            <a:noFill/>
            <a:miter lim="800000"/>
            <a:headEnd/>
            <a:tailEnd/>
          </a:ln>
        </p:spPr>
      </p:pic>
      <p:sp>
        <p:nvSpPr>
          <p:cNvPr id="39943" name="Rectangle 7"/>
          <p:cNvSpPr>
            <a:spLocks noChangeArrowheads="1"/>
          </p:cNvSpPr>
          <p:nvPr/>
        </p:nvSpPr>
        <p:spPr bwMode="auto">
          <a:xfrm>
            <a:off x="3124200" y="6019800"/>
            <a:ext cx="2590800" cy="523220"/>
          </a:xfrm>
          <a:prstGeom prst="rect">
            <a:avLst/>
          </a:prstGeom>
          <a:noFill/>
          <a:ln w="9525">
            <a:noFill/>
            <a:miter lim="800000"/>
            <a:headEnd/>
            <a:tailEnd/>
          </a:ln>
        </p:spPr>
        <p:txBody>
          <a:bodyPr>
            <a:spAutoFit/>
          </a:bodyPr>
          <a:lstStyle/>
          <a:p>
            <a:pPr algn="ctr" eaLnBrk="0" hangingPunct="0"/>
            <a:r>
              <a:rPr lang="en-US" sz="1400" dirty="0">
                <a:latin typeface="Century Gothic" pitchFamily="34" charset="0"/>
              </a:rPr>
              <a:t>Carbon </a:t>
            </a:r>
            <a:r>
              <a:rPr lang="en-US" sz="1400" dirty="0" err="1">
                <a:latin typeface="Century Gothic" pitchFamily="34" charset="0"/>
              </a:rPr>
              <a:t>nanotubes</a:t>
            </a:r>
            <a:r>
              <a:rPr lang="en-US" sz="1400" dirty="0">
                <a:latin typeface="Century Gothic" pitchFamily="34" charset="0"/>
              </a:rPr>
              <a:t> can be used for H fuel storage</a:t>
            </a:r>
            <a:endParaRPr lang="en-US" sz="1200" dirty="0">
              <a:latin typeface="Century Gothic" pitchFamily="34" charset="0"/>
            </a:endParaRPr>
          </a:p>
        </p:txBody>
      </p:sp>
      <p:pic>
        <p:nvPicPr>
          <p:cNvPr id="39944" name="Picture 8"/>
          <p:cNvPicPr>
            <a:picLocks noChangeAspect="1" noChangeArrowheads="1"/>
          </p:cNvPicPr>
          <p:nvPr/>
        </p:nvPicPr>
        <p:blipFill>
          <a:blip r:embed="rId5" cstate="print"/>
          <a:srcRect/>
          <a:stretch>
            <a:fillRect/>
          </a:stretch>
        </p:blipFill>
        <p:spPr bwMode="auto">
          <a:xfrm>
            <a:off x="5867400" y="3733800"/>
            <a:ext cx="2868613" cy="2170113"/>
          </a:xfrm>
          <a:prstGeom prst="rect">
            <a:avLst/>
          </a:prstGeom>
          <a:noFill/>
          <a:ln w="9525">
            <a:noFill/>
            <a:miter lim="800000"/>
            <a:headEnd/>
            <a:tailEnd/>
          </a:ln>
        </p:spPr>
      </p:pic>
      <p:sp>
        <p:nvSpPr>
          <p:cNvPr id="39945" name="Rectangle 9"/>
          <p:cNvSpPr>
            <a:spLocks noChangeArrowheads="1"/>
          </p:cNvSpPr>
          <p:nvPr/>
        </p:nvSpPr>
        <p:spPr bwMode="auto">
          <a:xfrm>
            <a:off x="6172200" y="6019800"/>
            <a:ext cx="2438400" cy="523220"/>
          </a:xfrm>
          <a:prstGeom prst="rect">
            <a:avLst/>
          </a:prstGeom>
          <a:noFill/>
          <a:ln w="9525">
            <a:noFill/>
            <a:miter lim="800000"/>
            <a:headEnd/>
            <a:tailEnd/>
          </a:ln>
        </p:spPr>
        <p:txBody>
          <a:bodyPr>
            <a:spAutoFit/>
          </a:bodyPr>
          <a:lstStyle/>
          <a:p>
            <a:pPr algn="ctr" eaLnBrk="0" hangingPunct="0"/>
            <a:r>
              <a:rPr lang="en-US" sz="1400" dirty="0">
                <a:latin typeface="Century Gothic" pitchFamily="34" charset="0"/>
              </a:rPr>
              <a:t>Possible entry point for </a:t>
            </a:r>
            <a:r>
              <a:rPr lang="en-US" sz="1400" dirty="0" err="1">
                <a:latin typeface="Century Gothic" pitchFamily="34" charset="0"/>
              </a:rPr>
              <a:t>nanomedical</a:t>
            </a:r>
            <a:r>
              <a:rPr lang="en-US" sz="1400" dirty="0">
                <a:latin typeface="Century Gothic" pitchFamily="34" charset="0"/>
              </a:rPr>
              <a:t> device</a:t>
            </a:r>
            <a:endParaRPr lang="en-US" sz="1200" dirty="0">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304800"/>
            <a:ext cx="8382000" cy="1200329"/>
          </a:xfrm>
        </p:spPr>
        <p:txBody>
          <a:bodyPr/>
          <a:lstStyle/>
          <a:p>
            <a:pPr algn="ctr" eaLnBrk="1" hangingPunct="1"/>
            <a:r>
              <a:rPr lang="en-US" sz="3600" b="1" dirty="0" smtClean="0">
                <a:solidFill>
                  <a:srgbClr val="C0504D"/>
                </a:solidFill>
                <a:latin typeface="Century Gothic" pitchFamily="34" charset="0"/>
              </a:rPr>
              <a:t>Examples of current commercial products</a:t>
            </a:r>
          </a:p>
        </p:txBody>
      </p:sp>
      <p:sp>
        <p:nvSpPr>
          <p:cNvPr id="38915" name="Rectangle 3"/>
          <p:cNvSpPr>
            <a:spLocks noGrp="1" noChangeArrowheads="1"/>
          </p:cNvSpPr>
          <p:nvPr>
            <p:ph type="body" sz="half" idx="1"/>
          </p:nvPr>
        </p:nvSpPr>
        <p:spPr>
          <a:xfrm>
            <a:off x="381000" y="1828800"/>
            <a:ext cx="4351338" cy="4114800"/>
          </a:xfrm>
        </p:spPr>
        <p:txBody>
          <a:bodyPr/>
          <a:lstStyle/>
          <a:p>
            <a:pPr eaLnBrk="1" hangingPunct="1"/>
            <a:r>
              <a:rPr lang="en-US" sz="2500" dirty="0" smtClean="0">
                <a:latin typeface="Century Gothic" pitchFamily="34" charset="0"/>
              </a:rPr>
              <a:t>Cosmetics (skin care products)</a:t>
            </a:r>
          </a:p>
          <a:p>
            <a:pPr eaLnBrk="1" hangingPunct="1"/>
            <a:r>
              <a:rPr lang="en-US" sz="2500" dirty="0" smtClean="0">
                <a:latin typeface="Century Gothic" pitchFamily="34" charset="0"/>
              </a:rPr>
              <a:t>Tennis balls which last longer</a:t>
            </a:r>
          </a:p>
          <a:p>
            <a:pPr eaLnBrk="1" hangingPunct="1"/>
            <a:r>
              <a:rPr lang="en-US" sz="2500" dirty="0" smtClean="0">
                <a:latin typeface="Century Gothic" pitchFamily="34" charset="0"/>
              </a:rPr>
              <a:t>Wrinkle free fabrics, “</a:t>
            </a:r>
            <a:r>
              <a:rPr lang="en-US" sz="2500" dirty="0" err="1" smtClean="0">
                <a:latin typeface="Century Gothic" pitchFamily="34" charset="0"/>
              </a:rPr>
              <a:t>nano</a:t>
            </a:r>
            <a:r>
              <a:rPr lang="en-US" sz="2500" dirty="0" smtClean="0">
                <a:latin typeface="Century Gothic" pitchFamily="34" charset="0"/>
              </a:rPr>
              <a:t>-fabrics”</a:t>
            </a:r>
          </a:p>
          <a:p>
            <a:pPr eaLnBrk="1" hangingPunct="1"/>
            <a:r>
              <a:rPr lang="en-US" sz="2500" dirty="0" smtClean="0">
                <a:latin typeface="Century Gothic" pitchFamily="34" charset="0"/>
              </a:rPr>
              <a:t>Sunscreen with transparent zinc-oxide</a:t>
            </a:r>
          </a:p>
        </p:txBody>
      </p:sp>
      <p:pic>
        <p:nvPicPr>
          <p:cNvPr id="38916" name="Picture 4" descr="1274"/>
          <p:cNvPicPr>
            <a:picLocks noGrp="1" noChangeAspect="1" noChangeArrowheads="1"/>
          </p:cNvPicPr>
          <p:nvPr>
            <p:ph sz="quarter" idx="3"/>
          </p:nvPr>
        </p:nvPicPr>
        <p:blipFill>
          <a:blip r:embed="rId3" cstate="print"/>
          <a:srcRect/>
          <a:stretch>
            <a:fillRect/>
          </a:stretch>
        </p:blipFill>
        <p:spPr>
          <a:xfrm>
            <a:off x="7391400" y="4114800"/>
            <a:ext cx="800100" cy="2187575"/>
          </a:xfrm>
          <a:noFill/>
        </p:spPr>
      </p:pic>
      <p:pic>
        <p:nvPicPr>
          <p:cNvPr id="38917" name="Picture 5" descr="0547"/>
          <p:cNvPicPr>
            <a:picLocks noChangeAspect="1" noChangeArrowheads="1"/>
          </p:cNvPicPr>
          <p:nvPr/>
        </p:nvPicPr>
        <p:blipFill>
          <a:blip r:embed="rId4" cstate="print"/>
          <a:srcRect/>
          <a:stretch>
            <a:fillRect/>
          </a:stretch>
        </p:blipFill>
        <p:spPr bwMode="auto">
          <a:xfrm>
            <a:off x="5105400" y="4191000"/>
            <a:ext cx="1676400" cy="2222500"/>
          </a:xfrm>
          <a:prstGeom prst="rect">
            <a:avLst/>
          </a:prstGeom>
          <a:noFill/>
          <a:ln w="9525">
            <a:noFill/>
            <a:miter lim="800000"/>
            <a:headEnd/>
            <a:tailEnd/>
          </a:ln>
        </p:spPr>
      </p:pic>
      <p:pic>
        <p:nvPicPr>
          <p:cNvPr id="38918" name="Picture 6" descr="1354"/>
          <p:cNvPicPr>
            <a:picLocks noGrp="1" noChangeAspect="1" noChangeArrowheads="1"/>
          </p:cNvPicPr>
          <p:nvPr>
            <p:ph sz="quarter" idx="2"/>
          </p:nvPr>
        </p:nvPicPr>
        <p:blipFill>
          <a:blip r:embed="rId5" cstate="print"/>
          <a:srcRect/>
          <a:stretch>
            <a:fillRect/>
          </a:stretch>
        </p:blipFill>
        <p:spPr>
          <a:xfrm>
            <a:off x="7239000" y="1828800"/>
            <a:ext cx="1220788" cy="1987550"/>
          </a:xfrm>
          <a:noFill/>
        </p:spPr>
      </p:pic>
      <p:pic>
        <p:nvPicPr>
          <p:cNvPr id="38919" name="Picture 7" descr="1273"/>
          <p:cNvPicPr>
            <a:picLocks noChangeAspect="1" noChangeArrowheads="1"/>
          </p:cNvPicPr>
          <p:nvPr/>
        </p:nvPicPr>
        <p:blipFill>
          <a:blip r:embed="rId6" cstate="print"/>
          <a:srcRect/>
          <a:stretch>
            <a:fillRect/>
          </a:stretch>
        </p:blipFill>
        <p:spPr bwMode="auto">
          <a:xfrm>
            <a:off x="4648200" y="1600200"/>
            <a:ext cx="2222500" cy="2222500"/>
          </a:xfrm>
          <a:prstGeom prst="rect">
            <a:avLst/>
          </a:prstGeom>
          <a:noFill/>
          <a:ln w="9525">
            <a:noFill/>
            <a:miter lim="800000"/>
            <a:headEnd/>
            <a:tailEnd/>
          </a:ln>
        </p:spPr>
      </p:pic>
      <p:sp>
        <p:nvSpPr>
          <p:cNvPr id="2" name="TextBox 1"/>
          <p:cNvSpPr txBox="1"/>
          <p:nvPr/>
        </p:nvSpPr>
        <p:spPr>
          <a:xfrm>
            <a:off x="381000" y="5791200"/>
            <a:ext cx="4658848" cy="461665"/>
          </a:xfrm>
          <a:prstGeom prst="rect">
            <a:avLst/>
          </a:prstGeom>
          <a:noFill/>
        </p:spPr>
        <p:txBody>
          <a:bodyPr wrap="none" rtlCol="0">
            <a:spAutoFit/>
          </a:bodyPr>
          <a:lstStyle/>
          <a:p>
            <a:r>
              <a:rPr lang="en-US" sz="2400" b="1" dirty="0" smtClean="0">
                <a:solidFill>
                  <a:srgbClr val="FF0000"/>
                </a:solidFill>
                <a:latin typeface="Century Gothic"/>
                <a:cs typeface="Century Gothic"/>
              </a:rPr>
              <a:t>The possibilities are limitless…  </a:t>
            </a:r>
            <a:endParaRPr lang="en-US" sz="2400" b="1" dirty="0">
              <a:solidFill>
                <a:srgbClr val="FF0000"/>
              </a:solidFill>
              <a:latin typeface="Century Gothic"/>
              <a:cs typeface="Century Gothic"/>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b="1" dirty="0" smtClean="0">
                <a:latin typeface="Century Gothic" pitchFamily="34" charset="0"/>
              </a:rPr>
              <a:t>Potential Impacts</a:t>
            </a:r>
          </a:p>
        </p:txBody>
      </p:sp>
      <p:sp>
        <p:nvSpPr>
          <p:cNvPr id="6" name="Rectangle 5"/>
          <p:cNvSpPr/>
          <p:nvPr/>
        </p:nvSpPr>
        <p:spPr>
          <a:xfrm>
            <a:off x="609600" y="2971800"/>
            <a:ext cx="8077200" cy="1569660"/>
          </a:xfrm>
          <a:prstGeom prst="rect">
            <a:avLst/>
          </a:prstGeom>
        </p:spPr>
        <p:txBody>
          <a:bodyPr wrap="square">
            <a:spAutoFit/>
          </a:bodyPr>
          <a:lstStyle/>
          <a:p>
            <a:pPr algn="ctr"/>
            <a:r>
              <a:rPr lang="en-US" sz="3200" dirty="0" smtClean="0">
                <a:solidFill>
                  <a:srgbClr val="FF0000"/>
                </a:solidFill>
                <a:latin typeface="Century Gothic" pitchFamily="34" charset="0"/>
              </a:rPr>
              <a:t>How might </a:t>
            </a:r>
            <a:r>
              <a:rPr lang="en-US" sz="3200" dirty="0" smtClean="0">
                <a:solidFill>
                  <a:srgbClr val="800000"/>
                </a:solidFill>
                <a:latin typeface="Century Gothic" pitchFamily="34" charset="0"/>
              </a:rPr>
              <a:t>Materials Science, Engineering</a:t>
            </a:r>
            <a:r>
              <a:rPr lang="en-US" sz="3200" dirty="0" smtClean="0">
                <a:solidFill>
                  <a:srgbClr val="FF0000"/>
                </a:solidFill>
                <a:latin typeface="Century Gothic" pitchFamily="34" charset="0"/>
              </a:rPr>
              <a:t> </a:t>
            </a:r>
            <a:r>
              <a:rPr lang="en-US" sz="3200" dirty="0" smtClean="0">
                <a:solidFill>
                  <a:srgbClr val="800000"/>
                </a:solidFill>
                <a:latin typeface="Century Gothic" pitchFamily="34" charset="0"/>
              </a:rPr>
              <a:t>and Manufacturing </a:t>
            </a:r>
            <a:r>
              <a:rPr lang="en-US" sz="3200" dirty="0" smtClean="0">
                <a:solidFill>
                  <a:srgbClr val="FF0000"/>
                </a:solidFill>
                <a:latin typeface="Century Gothic" pitchFamily="34" charset="0"/>
              </a:rPr>
              <a:t>enhance K-12 education?</a:t>
            </a:r>
          </a:p>
        </p:txBody>
      </p:sp>
      <p:sp>
        <p:nvSpPr>
          <p:cNvPr id="7" name="Slide Number Placeholder 4"/>
          <p:cNvSpPr>
            <a:spLocks noGrp="1"/>
          </p:cNvSpPr>
          <p:nvPr>
            <p:ph type="sldNum" sz="quarter" idx="12"/>
          </p:nvPr>
        </p:nvSpPr>
        <p:spPr>
          <a:xfrm>
            <a:off x="6553200" y="6356350"/>
            <a:ext cx="2133600" cy="365125"/>
          </a:xfrm>
        </p:spPr>
        <p:txBody>
          <a:bodyPr/>
          <a:lstStyle/>
          <a:p>
            <a:fld id="{B5D49CEB-659C-4DB7-ADF1-24E4BD3E726F}" type="slidenum">
              <a:rPr lang="en-US" smtClean="0">
                <a:latin typeface="Century Gothic" pitchFamily="34" charset="0"/>
              </a:rPr>
              <a:pPr/>
              <a:t>24</a:t>
            </a:fld>
            <a:endParaRPr lang="en-US" dirty="0">
              <a:latin typeface="Century Gothic" pitchFamily="34" charset="0"/>
            </a:endParaRPr>
          </a:p>
        </p:txBody>
      </p:sp>
    </p:spTree>
    <p:extLst>
      <p:ext uri="{BB962C8B-B14F-4D97-AF65-F5344CB8AC3E}">
        <p14:creationId xmlns:p14="http://schemas.microsoft.com/office/powerpoint/2010/main" val="1725028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95400"/>
            <a:ext cx="7239000" cy="5001370"/>
          </a:xfrm>
          <a:prstGeom prst="rect">
            <a:avLst/>
          </a:prstGeom>
        </p:spPr>
        <p:txBody>
          <a:bodyPr wrap="square">
            <a:spAutoFit/>
          </a:bodyPr>
          <a:lstStyle/>
          <a:p>
            <a:pPr algn="ctr"/>
            <a:r>
              <a:rPr lang="en-US" sz="2400" b="1" cap="all" dirty="0" smtClean="0">
                <a:solidFill>
                  <a:srgbClr val="3366FF"/>
                </a:solidFill>
                <a:latin typeface="Century Gothic"/>
                <a:cs typeface="Century Gothic"/>
              </a:rPr>
              <a:t>Science and Engineering PRACTICES </a:t>
            </a:r>
            <a:r>
              <a:rPr lang="en-US" sz="2400" b="1" cap="all" dirty="0">
                <a:solidFill>
                  <a:srgbClr val="3366FF"/>
                </a:solidFill>
                <a:latin typeface="Century Gothic"/>
                <a:cs typeface="Century Gothic"/>
              </a:rPr>
              <a:t>FOR K-12 SCIENCE </a:t>
            </a:r>
            <a:r>
              <a:rPr lang="en-US" sz="2400" b="1" cap="all" dirty="0" smtClean="0">
                <a:solidFill>
                  <a:srgbClr val="3366FF"/>
                </a:solidFill>
                <a:latin typeface="Century Gothic"/>
                <a:cs typeface="Century Gothic"/>
              </a:rPr>
              <a:t>CLASSROOMS</a:t>
            </a:r>
          </a:p>
          <a:p>
            <a:endParaRPr lang="en-US" sz="1100" b="1" dirty="0">
              <a:latin typeface="Century Gothic"/>
              <a:cs typeface="Century Gothic"/>
            </a:endParaRPr>
          </a:p>
          <a:p>
            <a:pPr marL="342900" indent="-342900">
              <a:spcBef>
                <a:spcPts val="1200"/>
              </a:spcBef>
              <a:buFont typeface="+mj-lt"/>
              <a:buAutoNum type="arabicPeriod"/>
            </a:pPr>
            <a:r>
              <a:rPr lang="en-US" dirty="0" smtClean="0">
                <a:latin typeface="Century Gothic"/>
                <a:cs typeface="Century Gothic"/>
              </a:rPr>
              <a:t>Asking </a:t>
            </a:r>
            <a:r>
              <a:rPr lang="en-US" dirty="0">
                <a:latin typeface="Century Gothic"/>
                <a:cs typeface="Century Gothic"/>
              </a:rPr>
              <a:t>questions (for science) and </a:t>
            </a:r>
            <a:r>
              <a:rPr lang="en-US" dirty="0">
                <a:solidFill>
                  <a:srgbClr val="FF0000"/>
                </a:solidFill>
                <a:latin typeface="Century Gothic"/>
                <a:cs typeface="Century Gothic"/>
              </a:rPr>
              <a:t>defining problems (for engineering) </a:t>
            </a:r>
            <a:endParaRPr lang="en-US" dirty="0" smtClean="0">
              <a:solidFill>
                <a:srgbClr val="FF0000"/>
              </a:solidFill>
              <a:latin typeface="Century Gothic"/>
              <a:cs typeface="Century Gothic"/>
            </a:endParaRPr>
          </a:p>
          <a:p>
            <a:pPr marL="342900" indent="-342900">
              <a:spcBef>
                <a:spcPts val="1200"/>
              </a:spcBef>
              <a:buFont typeface="+mj-lt"/>
              <a:buAutoNum type="arabicPeriod"/>
            </a:pPr>
            <a:r>
              <a:rPr lang="en-US" dirty="0" smtClean="0">
                <a:latin typeface="Century Gothic"/>
                <a:cs typeface="Century Gothic"/>
              </a:rPr>
              <a:t>Developing </a:t>
            </a:r>
            <a:r>
              <a:rPr lang="en-US" dirty="0">
                <a:latin typeface="Century Gothic"/>
                <a:cs typeface="Century Gothic"/>
              </a:rPr>
              <a:t>and using models </a:t>
            </a:r>
            <a:endParaRPr lang="en-US" dirty="0" smtClean="0">
              <a:latin typeface="Century Gothic"/>
              <a:cs typeface="Century Gothic"/>
            </a:endParaRPr>
          </a:p>
          <a:p>
            <a:pPr marL="342900" indent="-342900">
              <a:spcBef>
                <a:spcPts val="1200"/>
              </a:spcBef>
              <a:buFont typeface="+mj-lt"/>
              <a:buAutoNum type="arabicPeriod"/>
            </a:pPr>
            <a:r>
              <a:rPr lang="en-US" dirty="0" smtClean="0">
                <a:latin typeface="Century Gothic"/>
                <a:cs typeface="Century Gothic"/>
              </a:rPr>
              <a:t>Planning </a:t>
            </a:r>
            <a:r>
              <a:rPr lang="en-US" dirty="0">
                <a:latin typeface="Century Gothic"/>
                <a:cs typeface="Century Gothic"/>
              </a:rPr>
              <a:t>and carrying out investigations </a:t>
            </a:r>
            <a:endParaRPr lang="en-US" dirty="0" smtClean="0">
              <a:latin typeface="Century Gothic"/>
              <a:cs typeface="Century Gothic"/>
            </a:endParaRPr>
          </a:p>
          <a:p>
            <a:pPr marL="342900" indent="-342900">
              <a:spcBef>
                <a:spcPts val="1200"/>
              </a:spcBef>
              <a:buFont typeface="+mj-lt"/>
              <a:buAutoNum type="arabicPeriod"/>
            </a:pPr>
            <a:r>
              <a:rPr lang="en-US" dirty="0" smtClean="0">
                <a:latin typeface="Century Gothic"/>
                <a:cs typeface="Century Gothic"/>
              </a:rPr>
              <a:t>Analyzing </a:t>
            </a:r>
            <a:r>
              <a:rPr lang="en-US" dirty="0">
                <a:latin typeface="Century Gothic"/>
                <a:cs typeface="Century Gothic"/>
              </a:rPr>
              <a:t>and interpreting </a:t>
            </a:r>
            <a:r>
              <a:rPr lang="en-US" dirty="0" smtClean="0">
                <a:latin typeface="Century Gothic"/>
                <a:cs typeface="Century Gothic"/>
              </a:rPr>
              <a:t>data</a:t>
            </a:r>
          </a:p>
          <a:p>
            <a:pPr marL="342900" indent="-342900">
              <a:spcBef>
                <a:spcPts val="1200"/>
              </a:spcBef>
              <a:buFont typeface="+mj-lt"/>
              <a:buAutoNum type="arabicPeriod"/>
            </a:pPr>
            <a:r>
              <a:rPr lang="en-US" dirty="0" smtClean="0">
                <a:latin typeface="Century Gothic"/>
                <a:cs typeface="Century Gothic"/>
              </a:rPr>
              <a:t>Using mathematics and computational thinking</a:t>
            </a:r>
            <a:endParaRPr lang="en-US" dirty="0">
              <a:latin typeface="Century Gothic"/>
              <a:cs typeface="Century Gothic"/>
            </a:endParaRPr>
          </a:p>
          <a:p>
            <a:pPr marL="342900" indent="-342900">
              <a:spcBef>
                <a:spcPts val="1200"/>
              </a:spcBef>
              <a:buFont typeface="+mj-lt"/>
              <a:buAutoNum type="arabicPeriod"/>
            </a:pPr>
            <a:r>
              <a:rPr lang="en-US" dirty="0" smtClean="0">
                <a:latin typeface="Century Gothic"/>
                <a:cs typeface="Century Gothic"/>
              </a:rPr>
              <a:t>Constructing </a:t>
            </a:r>
            <a:r>
              <a:rPr lang="en-US" dirty="0">
                <a:latin typeface="Century Gothic"/>
                <a:cs typeface="Century Gothic"/>
              </a:rPr>
              <a:t>explanations (for science) and </a:t>
            </a:r>
            <a:r>
              <a:rPr lang="en-US" dirty="0">
                <a:solidFill>
                  <a:srgbClr val="FF0000"/>
                </a:solidFill>
                <a:latin typeface="Century Gothic"/>
                <a:cs typeface="Century Gothic"/>
              </a:rPr>
              <a:t>designing solutions (for engineering) </a:t>
            </a:r>
            <a:endParaRPr lang="en-US" dirty="0" smtClean="0">
              <a:solidFill>
                <a:srgbClr val="FF0000"/>
              </a:solidFill>
              <a:latin typeface="Century Gothic"/>
              <a:cs typeface="Century Gothic"/>
            </a:endParaRPr>
          </a:p>
          <a:p>
            <a:pPr marL="342900" indent="-342900">
              <a:spcBef>
                <a:spcPts val="1200"/>
              </a:spcBef>
              <a:buFont typeface="+mj-lt"/>
              <a:buAutoNum type="arabicPeriod"/>
            </a:pPr>
            <a:r>
              <a:rPr lang="en-US" dirty="0" smtClean="0">
                <a:latin typeface="Century Gothic"/>
                <a:cs typeface="Century Gothic"/>
              </a:rPr>
              <a:t>Engaging </a:t>
            </a:r>
            <a:r>
              <a:rPr lang="en-US" dirty="0">
                <a:latin typeface="Century Gothic"/>
                <a:cs typeface="Century Gothic"/>
              </a:rPr>
              <a:t>in argument from evidence </a:t>
            </a:r>
            <a:endParaRPr lang="en-US" dirty="0" smtClean="0">
              <a:latin typeface="Century Gothic"/>
              <a:cs typeface="Century Gothic"/>
            </a:endParaRPr>
          </a:p>
          <a:p>
            <a:pPr marL="342900" indent="-342900">
              <a:spcBef>
                <a:spcPts val="1200"/>
              </a:spcBef>
              <a:buFont typeface="+mj-lt"/>
              <a:buAutoNum type="arabicPeriod"/>
            </a:pPr>
            <a:r>
              <a:rPr lang="en-US" dirty="0" smtClean="0">
                <a:latin typeface="Century Gothic"/>
                <a:cs typeface="Century Gothic"/>
              </a:rPr>
              <a:t>Obtaining</a:t>
            </a:r>
            <a:r>
              <a:rPr lang="en-US" dirty="0">
                <a:latin typeface="Century Gothic"/>
                <a:cs typeface="Century Gothic"/>
              </a:rPr>
              <a:t>, evaluating, and communicating information</a:t>
            </a:r>
          </a:p>
        </p:txBody>
      </p:sp>
      <p:sp>
        <p:nvSpPr>
          <p:cNvPr id="2" name="TextBox 1"/>
          <p:cNvSpPr txBox="1"/>
          <p:nvPr/>
        </p:nvSpPr>
        <p:spPr>
          <a:xfrm>
            <a:off x="152400" y="457200"/>
            <a:ext cx="9010851" cy="461665"/>
          </a:xfrm>
          <a:prstGeom prst="rect">
            <a:avLst/>
          </a:prstGeom>
          <a:noFill/>
        </p:spPr>
        <p:txBody>
          <a:bodyPr wrap="none" rtlCol="0">
            <a:spAutoFit/>
          </a:bodyPr>
          <a:lstStyle/>
          <a:p>
            <a:r>
              <a:rPr lang="en-US" sz="2400" b="1" dirty="0" smtClean="0">
                <a:solidFill>
                  <a:srgbClr val="C0504D"/>
                </a:solidFill>
                <a:latin typeface="Century Gothic"/>
                <a:cs typeface="Century Gothic"/>
              </a:rPr>
              <a:t>For Discussion --  M&amp;M Connections to the NAE Frameworks </a:t>
            </a:r>
            <a:endParaRPr lang="en-US" sz="2400" b="1" dirty="0">
              <a:solidFill>
                <a:srgbClr val="C0504D"/>
              </a:solidFill>
              <a:latin typeface="Century Gothic"/>
              <a:cs typeface="Century Gothic"/>
            </a:endParaRPr>
          </a:p>
        </p:txBody>
      </p:sp>
    </p:spTree>
    <p:extLst>
      <p:ext uri="{BB962C8B-B14F-4D97-AF65-F5344CB8AC3E}">
        <p14:creationId xmlns:p14="http://schemas.microsoft.com/office/powerpoint/2010/main" val="27094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88060"/>
            <a:ext cx="8345715" cy="6247865"/>
          </a:xfrm>
          <a:prstGeom prst="rect">
            <a:avLst/>
          </a:prstGeom>
        </p:spPr>
        <p:txBody>
          <a:bodyPr wrap="square">
            <a:spAutoFit/>
          </a:bodyPr>
          <a:lstStyle/>
          <a:p>
            <a:r>
              <a:rPr lang="en-US" sz="2000" b="1" dirty="0" smtClean="0">
                <a:solidFill>
                  <a:srgbClr val="C0504D"/>
                </a:solidFill>
                <a:latin typeface="Century Gothic"/>
                <a:cs typeface="Century Gothic"/>
              </a:rPr>
              <a:t>CORE </a:t>
            </a:r>
            <a:r>
              <a:rPr lang="en-US" sz="2000" b="1" dirty="0">
                <a:solidFill>
                  <a:srgbClr val="C0504D"/>
                </a:solidFill>
                <a:latin typeface="Century Gothic"/>
                <a:cs typeface="Century Gothic"/>
              </a:rPr>
              <a:t>AND COMPONENT IDEAS IN THE PHYSICAL </a:t>
            </a:r>
            <a:r>
              <a:rPr lang="en-US" sz="2000" b="1" dirty="0" smtClean="0">
                <a:solidFill>
                  <a:srgbClr val="C0504D"/>
                </a:solidFill>
                <a:latin typeface="Century Gothic"/>
                <a:cs typeface="Century Gothic"/>
              </a:rPr>
              <a:t>SCIENCES</a:t>
            </a:r>
          </a:p>
          <a:p>
            <a:endParaRPr lang="en-US" sz="1400" b="1" dirty="0">
              <a:latin typeface="Century Gothic"/>
              <a:cs typeface="Century Gothic"/>
            </a:endParaRPr>
          </a:p>
          <a:p>
            <a:r>
              <a:rPr lang="en-US" b="1" dirty="0">
                <a:solidFill>
                  <a:srgbClr val="0000FF"/>
                </a:solidFill>
                <a:latin typeface="Century Gothic"/>
                <a:cs typeface="Century Gothic"/>
              </a:rPr>
              <a:t>Core Idea PS1: Matter and Its Interactions</a:t>
            </a:r>
          </a:p>
          <a:p>
            <a:r>
              <a:rPr lang="en-US" b="1" dirty="0">
                <a:latin typeface="Century Gothic"/>
                <a:cs typeface="Century Gothic"/>
              </a:rPr>
              <a:t>PS1.A: </a:t>
            </a:r>
            <a:r>
              <a:rPr lang="en-US" dirty="0">
                <a:latin typeface="Century Gothic"/>
                <a:cs typeface="Century Gothic"/>
              </a:rPr>
              <a:t>Structure and Properties of Matter </a:t>
            </a:r>
            <a:endParaRPr lang="en-US" dirty="0" smtClean="0">
              <a:latin typeface="Century Gothic"/>
              <a:cs typeface="Century Gothic"/>
            </a:endParaRPr>
          </a:p>
          <a:p>
            <a:r>
              <a:rPr lang="en-US" b="1" dirty="0" smtClean="0">
                <a:latin typeface="Century Gothic"/>
                <a:cs typeface="Century Gothic"/>
              </a:rPr>
              <a:t>PS1</a:t>
            </a:r>
            <a:r>
              <a:rPr lang="en-US" b="1" dirty="0">
                <a:latin typeface="Century Gothic"/>
                <a:cs typeface="Century Gothic"/>
              </a:rPr>
              <a:t>.B: </a:t>
            </a:r>
            <a:r>
              <a:rPr lang="en-US" dirty="0">
                <a:latin typeface="Century Gothic"/>
                <a:cs typeface="Century Gothic"/>
              </a:rPr>
              <a:t>Chemical Reactions </a:t>
            </a:r>
            <a:endParaRPr lang="en-US" dirty="0" smtClean="0">
              <a:latin typeface="Century Gothic"/>
              <a:cs typeface="Century Gothic"/>
            </a:endParaRPr>
          </a:p>
          <a:p>
            <a:r>
              <a:rPr lang="en-US" b="1" dirty="0" smtClean="0">
                <a:latin typeface="Century Gothic"/>
                <a:cs typeface="Century Gothic"/>
              </a:rPr>
              <a:t>PS1</a:t>
            </a:r>
            <a:r>
              <a:rPr lang="en-US" b="1" dirty="0">
                <a:latin typeface="Century Gothic"/>
                <a:cs typeface="Century Gothic"/>
              </a:rPr>
              <a:t>.C: </a:t>
            </a:r>
            <a:r>
              <a:rPr lang="en-US" dirty="0">
                <a:latin typeface="Century Gothic"/>
                <a:cs typeface="Century Gothic"/>
              </a:rPr>
              <a:t>Nuclear </a:t>
            </a:r>
            <a:r>
              <a:rPr lang="en-US" dirty="0" smtClean="0">
                <a:latin typeface="Century Gothic"/>
                <a:cs typeface="Century Gothic"/>
              </a:rPr>
              <a:t>Processes</a:t>
            </a:r>
          </a:p>
          <a:p>
            <a:endParaRPr lang="en-US" sz="1400" dirty="0">
              <a:latin typeface="Century Gothic"/>
              <a:cs typeface="Century Gothic"/>
            </a:endParaRPr>
          </a:p>
          <a:p>
            <a:r>
              <a:rPr lang="en-US" b="1" dirty="0">
                <a:solidFill>
                  <a:srgbClr val="0000FF"/>
                </a:solidFill>
                <a:latin typeface="Century Gothic"/>
                <a:cs typeface="Century Gothic"/>
              </a:rPr>
              <a:t>Core Idea PS2: Motion and Stability: Forces and Interactions</a:t>
            </a:r>
          </a:p>
          <a:p>
            <a:r>
              <a:rPr lang="en-US" b="1" dirty="0">
                <a:latin typeface="Century Gothic"/>
                <a:cs typeface="Century Gothic"/>
              </a:rPr>
              <a:t>PS2.A: </a:t>
            </a:r>
            <a:r>
              <a:rPr lang="en-US" dirty="0">
                <a:latin typeface="Century Gothic"/>
                <a:cs typeface="Century Gothic"/>
              </a:rPr>
              <a:t>Forces and Motion </a:t>
            </a:r>
            <a:endParaRPr lang="en-US" dirty="0" smtClean="0">
              <a:latin typeface="Century Gothic"/>
              <a:cs typeface="Century Gothic"/>
            </a:endParaRPr>
          </a:p>
          <a:p>
            <a:r>
              <a:rPr lang="en-US" b="1" dirty="0" smtClean="0">
                <a:latin typeface="Century Gothic"/>
                <a:cs typeface="Century Gothic"/>
              </a:rPr>
              <a:t>PS2</a:t>
            </a:r>
            <a:r>
              <a:rPr lang="en-US" b="1" dirty="0">
                <a:latin typeface="Century Gothic"/>
                <a:cs typeface="Century Gothic"/>
              </a:rPr>
              <a:t>.B: </a:t>
            </a:r>
            <a:r>
              <a:rPr lang="en-US" dirty="0">
                <a:latin typeface="Century Gothic"/>
                <a:cs typeface="Century Gothic"/>
              </a:rPr>
              <a:t>Types of Interactions </a:t>
            </a:r>
            <a:endParaRPr lang="en-US" dirty="0" smtClean="0">
              <a:latin typeface="Century Gothic"/>
              <a:cs typeface="Century Gothic"/>
            </a:endParaRPr>
          </a:p>
          <a:p>
            <a:r>
              <a:rPr lang="en-US" b="1" dirty="0" smtClean="0">
                <a:latin typeface="Century Gothic"/>
                <a:cs typeface="Century Gothic"/>
              </a:rPr>
              <a:t>PS2</a:t>
            </a:r>
            <a:r>
              <a:rPr lang="en-US" b="1" dirty="0">
                <a:latin typeface="Century Gothic"/>
                <a:cs typeface="Century Gothic"/>
              </a:rPr>
              <a:t>.C: </a:t>
            </a:r>
            <a:r>
              <a:rPr lang="en-US" dirty="0">
                <a:latin typeface="Century Gothic"/>
                <a:cs typeface="Century Gothic"/>
              </a:rPr>
              <a:t>Stability and Instability in Physical </a:t>
            </a:r>
            <a:r>
              <a:rPr lang="en-US" dirty="0" smtClean="0">
                <a:latin typeface="Century Gothic"/>
                <a:cs typeface="Century Gothic"/>
              </a:rPr>
              <a:t>Systems</a:t>
            </a:r>
          </a:p>
          <a:p>
            <a:endParaRPr lang="en-US" sz="1400" dirty="0">
              <a:latin typeface="Century Gothic"/>
              <a:cs typeface="Century Gothic"/>
            </a:endParaRPr>
          </a:p>
          <a:p>
            <a:r>
              <a:rPr lang="en-US" b="1" dirty="0">
                <a:solidFill>
                  <a:srgbClr val="0000FF"/>
                </a:solidFill>
                <a:latin typeface="Century Gothic"/>
                <a:cs typeface="Century Gothic"/>
              </a:rPr>
              <a:t>Core Idea PS3: Energy</a:t>
            </a:r>
          </a:p>
          <a:p>
            <a:r>
              <a:rPr lang="en-US" b="1" dirty="0">
                <a:latin typeface="Century Gothic"/>
                <a:cs typeface="Century Gothic"/>
              </a:rPr>
              <a:t>PS3.A: </a:t>
            </a:r>
            <a:r>
              <a:rPr lang="en-US" dirty="0">
                <a:latin typeface="Century Gothic"/>
                <a:cs typeface="Century Gothic"/>
              </a:rPr>
              <a:t>Definitions of Energy </a:t>
            </a:r>
            <a:endParaRPr lang="en-US" dirty="0" smtClean="0">
              <a:latin typeface="Century Gothic"/>
              <a:cs typeface="Century Gothic"/>
            </a:endParaRPr>
          </a:p>
          <a:p>
            <a:r>
              <a:rPr lang="en-US" b="1" dirty="0" smtClean="0">
                <a:latin typeface="Century Gothic"/>
                <a:cs typeface="Century Gothic"/>
              </a:rPr>
              <a:t>PS3</a:t>
            </a:r>
            <a:r>
              <a:rPr lang="en-US" b="1" dirty="0">
                <a:latin typeface="Century Gothic"/>
                <a:cs typeface="Century Gothic"/>
              </a:rPr>
              <a:t>.B: </a:t>
            </a:r>
            <a:r>
              <a:rPr lang="en-US" b="1" dirty="0" smtClean="0">
                <a:latin typeface="Century Gothic"/>
                <a:cs typeface="Century Gothic"/>
              </a:rPr>
              <a:t> </a:t>
            </a:r>
            <a:r>
              <a:rPr lang="en-US" dirty="0" smtClean="0">
                <a:latin typeface="Century Gothic"/>
                <a:cs typeface="Century Gothic"/>
              </a:rPr>
              <a:t>Conservation </a:t>
            </a:r>
            <a:r>
              <a:rPr lang="en-US" dirty="0">
                <a:latin typeface="Century Gothic"/>
                <a:cs typeface="Century Gothic"/>
              </a:rPr>
              <a:t>of Energy and Energy </a:t>
            </a:r>
            <a:r>
              <a:rPr lang="en-US" dirty="0" smtClean="0">
                <a:latin typeface="Century Gothic"/>
                <a:cs typeface="Century Gothic"/>
              </a:rPr>
              <a:t>Transfer</a:t>
            </a:r>
          </a:p>
          <a:p>
            <a:r>
              <a:rPr lang="en-US" b="1" dirty="0" smtClean="0">
                <a:latin typeface="Century Gothic"/>
                <a:cs typeface="Century Gothic"/>
              </a:rPr>
              <a:t>PS3</a:t>
            </a:r>
            <a:r>
              <a:rPr lang="en-US" b="1" dirty="0">
                <a:latin typeface="Century Gothic"/>
                <a:cs typeface="Century Gothic"/>
              </a:rPr>
              <a:t>.C: </a:t>
            </a:r>
            <a:r>
              <a:rPr lang="en-US" dirty="0">
                <a:latin typeface="Century Gothic"/>
                <a:cs typeface="Century Gothic"/>
              </a:rPr>
              <a:t>Relationship Between Energy and Forces </a:t>
            </a:r>
            <a:endParaRPr lang="en-US" dirty="0" smtClean="0">
              <a:latin typeface="Century Gothic"/>
              <a:cs typeface="Century Gothic"/>
            </a:endParaRPr>
          </a:p>
          <a:p>
            <a:r>
              <a:rPr lang="en-US" b="1" dirty="0" smtClean="0">
                <a:latin typeface="Century Gothic"/>
                <a:cs typeface="Century Gothic"/>
              </a:rPr>
              <a:t>PS3</a:t>
            </a:r>
            <a:r>
              <a:rPr lang="en-US" b="1" dirty="0">
                <a:latin typeface="Century Gothic"/>
                <a:cs typeface="Century Gothic"/>
              </a:rPr>
              <a:t>.D: </a:t>
            </a:r>
            <a:r>
              <a:rPr lang="en-US" dirty="0">
                <a:latin typeface="Century Gothic"/>
                <a:cs typeface="Century Gothic"/>
              </a:rPr>
              <a:t>Energy in Chemical Processes and Everyday </a:t>
            </a:r>
            <a:r>
              <a:rPr lang="en-US" dirty="0" smtClean="0">
                <a:latin typeface="Century Gothic"/>
                <a:cs typeface="Century Gothic"/>
              </a:rPr>
              <a:t>Life</a:t>
            </a:r>
          </a:p>
          <a:p>
            <a:endParaRPr lang="en-US" sz="1400" dirty="0">
              <a:latin typeface="Century Gothic"/>
              <a:cs typeface="Century Gothic"/>
            </a:endParaRPr>
          </a:p>
          <a:p>
            <a:r>
              <a:rPr lang="en-US" b="1" dirty="0">
                <a:solidFill>
                  <a:srgbClr val="0000FF"/>
                </a:solidFill>
                <a:latin typeface="Century Gothic"/>
                <a:cs typeface="Century Gothic"/>
              </a:rPr>
              <a:t>Core Idea PS4: Waves and Their Applications in Technologies for Information Transfer</a:t>
            </a:r>
          </a:p>
          <a:p>
            <a:r>
              <a:rPr lang="en-US" b="1" dirty="0">
                <a:latin typeface="Century Gothic"/>
                <a:cs typeface="Century Gothic"/>
              </a:rPr>
              <a:t>PS4.A: </a:t>
            </a:r>
            <a:r>
              <a:rPr lang="en-US" dirty="0">
                <a:latin typeface="Century Gothic"/>
                <a:cs typeface="Century Gothic"/>
              </a:rPr>
              <a:t>Wave Properties </a:t>
            </a:r>
            <a:endParaRPr lang="en-US" dirty="0" smtClean="0">
              <a:latin typeface="Century Gothic"/>
              <a:cs typeface="Century Gothic"/>
            </a:endParaRPr>
          </a:p>
          <a:p>
            <a:r>
              <a:rPr lang="en-US" b="1" dirty="0" smtClean="0">
                <a:latin typeface="Century Gothic"/>
                <a:cs typeface="Century Gothic"/>
              </a:rPr>
              <a:t>PS4</a:t>
            </a:r>
            <a:r>
              <a:rPr lang="en-US" b="1" dirty="0">
                <a:latin typeface="Century Gothic"/>
                <a:cs typeface="Century Gothic"/>
              </a:rPr>
              <a:t>.B: </a:t>
            </a:r>
            <a:r>
              <a:rPr lang="en-US" dirty="0">
                <a:latin typeface="Century Gothic"/>
                <a:cs typeface="Century Gothic"/>
              </a:rPr>
              <a:t>Electromagnetic Radiation </a:t>
            </a:r>
            <a:endParaRPr lang="en-US" dirty="0" smtClean="0">
              <a:latin typeface="Century Gothic"/>
              <a:cs typeface="Century Gothic"/>
            </a:endParaRPr>
          </a:p>
          <a:p>
            <a:r>
              <a:rPr lang="en-US" b="1" dirty="0" smtClean="0">
                <a:latin typeface="Century Gothic"/>
                <a:cs typeface="Century Gothic"/>
              </a:rPr>
              <a:t>PS4</a:t>
            </a:r>
            <a:r>
              <a:rPr lang="en-US" b="1" dirty="0">
                <a:latin typeface="Century Gothic"/>
                <a:cs typeface="Century Gothic"/>
              </a:rPr>
              <a:t>.C: </a:t>
            </a:r>
            <a:r>
              <a:rPr lang="en-US" dirty="0">
                <a:latin typeface="Century Gothic"/>
                <a:cs typeface="Century Gothic"/>
              </a:rPr>
              <a:t>Information Technologies and Instrumentation</a:t>
            </a:r>
          </a:p>
        </p:txBody>
      </p:sp>
    </p:spTree>
    <p:extLst>
      <p:ext uri="{BB962C8B-B14F-4D97-AF65-F5344CB8AC3E}">
        <p14:creationId xmlns:p14="http://schemas.microsoft.com/office/powerpoint/2010/main" val="1819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9" end="1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0" end="2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l="-8000" r="-8000"/>
          </a:stretch>
        </a:blipFill>
        <a:effectLst/>
      </p:bgPr>
    </p:bg>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7200" y="152400"/>
            <a:ext cx="8229600" cy="1143000"/>
          </a:xfrm>
        </p:spPr>
        <p:txBody>
          <a:bodyPr>
            <a:noAutofit/>
          </a:bodyPr>
          <a:lstStyle/>
          <a:p>
            <a:pPr eaLnBrk="1" hangingPunct="1"/>
            <a:r>
              <a:rPr lang="en-US" b="1" dirty="0" smtClean="0">
                <a:solidFill>
                  <a:srgbClr val="C0504D"/>
                </a:solidFill>
                <a:latin typeface="Century Gothic" pitchFamily="34" charset="0"/>
              </a:rPr>
              <a:t>Summary</a:t>
            </a:r>
          </a:p>
        </p:txBody>
      </p:sp>
      <p:sp>
        <p:nvSpPr>
          <p:cNvPr id="5" name="Slide Number Placeholder 4"/>
          <p:cNvSpPr>
            <a:spLocks noGrp="1"/>
          </p:cNvSpPr>
          <p:nvPr>
            <p:ph type="sldNum" sz="quarter" idx="12"/>
          </p:nvPr>
        </p:nvSpPr>
        <p:spPr>
          <a:xfrm>
            <a:off x="6553200" y="6356350"/>
            <a:ext cx="2133600" cy="365125"/>
          </a:xfrm>
        </p:spPr>
        <p:txBody>
          <a:bodyPr/>
          <a:lstStyle/>
          <a:p>
            <a:fld id="{B5D49CEB-659C-4DB7-ADF1-24E4BD3E726F}" type="slidenum">
              <a:rPr lang="en-US" smtClean="0">
                <a:latin typeface="Century Gothic" pitchFamily="34" charset="0"/>
              </a:rPr>
              <a:pPr/>
              <a:t>27</a:t>
            </a:fld>
            <a:endParaRPr lang="en-US" dirty="0">
              <a:latin typeface="Century Gothic" pitchFamily="34" charset="0"/>
            </a:endParaRPr>
          </a:p>
        </p:txBody>
      </p:sp>
      <p:sp>
        <p:nvSpPr>
          <p:cNvPr id="8" name="Rectangle 7"/>
          <p:cNvSpPr/>
          <p:nvPr/>
        </p:nvSpPr>
        <p:spPr>
          <a:xfrm>
            <a:off x="519165" y="1219200"/>
            <a:ext cx="8229600" cy="7432804"/>
          </a:xfrm>
          <a:prstGeom prst="rect">
            <a:avLst/>
          </a:prstGeom>
        </p:spPr>
        <p:txBody>
          <a:bodyPr wrap="square">
            <a:spAutoFit/>
          </a:bodyPr>
          <a:lstStyle/>
          <a:p>
            <a:pPr algn="ctr"/>
            <a:endParaRPr lang="en-US" dirty="0">
              <a:latin typeface="Century Gothic" pitchFamily="34" charset="0"/>
            </a:endParaRPr>
          </a:p>
          <a:p>
            <a:r>
              <a:rPr lang="en-US" sz="3200" b="1" dirty="0">
                <a:solidFill>
                  <a:srgbClr val="C0504D"/>
                </a:solidFill>
                <a:latin typeface="Century Gothic" pitchFamily="34" charset="0"/>
              </a:rPr>
              <a:t>Materials Science &amp; </a:t>
            </a:r>
            <a:r>
              <a:rPr lang="en-US" sz="3200" b="1" dirty="0" smtClean="0">
                <a:solidFill>
                  <a:srgbClr val="C0504D"/>
                </a:solidFill>
                <a:latin typeface="Century Gothic" pitchFamily="34" charset="0"/>
              </a:rPr>
              <a:t>Engineering</a:t>
            </a:r>
            <a:endParaRPr lang="en-US" sz="3200" b="1" dirty="0">
              <a:solidFill>
                <a:srgbClr val="C0504D"/>
              </a:solidFill>
              <a:latin typeface="Century Gothic" pitchFamily="34" charset="0"/>
            </a:endParaRPr>
          </a:p>
          <a:p>
            <a:pPr marL="457200" indent="-457200">
              <a:buFont typeface="Wingdings" charset="2"/>
              <a:buChar char="Ø"/>
            </a:pPr>
            <a:endParaRPr lang="en-US" sz="2800" dirty="0">
              <a:latin typeface="Century Gothic" pitchFamily="34" charset="0"/>
            </a:endParaRPr>
          </a:p>
          <a:p>
            <a:pPr marL="457200" indent="-457200">
              <a:buFont typeface="Wingdings" charset="2"/>
              <a:buChar char="Ø"/>
            </a:pPr>
            <a:r>
              <a:rPr lang="en-US" sz="2200" dirty="0" smtClean="0">
                <a:latin typeface="Century Gothic"/>
                <a:cs typeface="Century Gothic"/>
              </a:rPr>
              <a:t>A </a:t>
            </a:r>
            <a:r>
              <a:rPr lang="en-US" sz="2200" dirty="0">
                <a:latin typeface="Century Gothic"/>
                <a:cs typeface="Century Gothic"/>
              </a:rPr>
              <a:t>branch of science that focuses on materials; interdisciplinary field composed of </a:t>
            </a:r>
            <a:r>
              <a:rPr lang="en-US" sz="2200" dirty="0" smtClean="0">
                <a:latin typeface="Century Gothic"/>
                <a:cs typeface="Century Gothic"/>
              </a:rPr>
              <a:t>physical, life and engineering sciences</a:t>
            </a:r>
            <a:r>
              <a:rPr lang="en-US" sz="2200" dirty="0">
                <a:latin typeface="Century Gothic"/>
                <a:cs typeface="Century Gothic"/>
              </a:rPr>
              <a:t>.</a:t>
            </a:r>
          </a:p>
          <a:p>
            <a:pPr marL="457200" indent="-457200">
              <a:buFont typeface="Wingdings" charset="2"/>
              <a:buChar char="Ø"/>
            </a:pPr>
            <a:endParaRPr lang="en-US" sz="2200" dirty="0">
              <a:latin typeface="Century Gothic"/>
              <a:cs typeface="Century Gothic"/>
            </a:endParaRPr>
          </a:p>
          <a:p>
            <a:pPr marL="457200" indent="-457200">
              <a:buFont typeface="Wingdings" charset="2"/>
              <a:buChar char="Ø"/>
            </a:pPr>
            <a:r>
              <a:rPr lang="en-US" sz="2200" dirty="0">
                <a:latin typeface="Century Gothic"/>
                <a:cs typeface="Century Gothic"/>
              </a:rPr>
              <a:t>Relationship of material properties to its </a:t>
            </a:r>
            <a:r>
              <a:rPr lang="en-US" sz="2200" dirty="0" smtClean="0">
                <a:latin typeface="Century Gothic"/>
                <a:cs typeface="Century Gothic"/>
              </a:rPr>
              <a:t>structure, performance and processing.  </a:t>
            </a:r>
          </a:p>
          <a:p>
            <a:pPr marL="457200" indent="-457200">
              <a:buFont typeface="Wingdings" charset="2"/>
              <a:buChar char="Ø"/>
            </a:pPr>
            <a:endParaRPr lang="en-US" sz="2200" dirty="0">
              <a:latin typeface="Century Gothic"/>
              <a:cs typeface="Century Gothic"/>
            </a:endParaRPr>
          </a:p>
          <a:p>
            <a:pPr marL="457200" indent="-457200">
              <a:buFont typeface="Wingdings" charset="2"/>
              <a:buChar char="Ø"/>
            </a:pPr>
            <a:r>
              <a:rPr lang="en-US" sz="2200" dirty="0">
                <a:solidFill>
                  <a:srgbClr val="FF0000"/>
                </a:solidFill>
                <a:latin typeface="Century Gothic" pitchFamily="34" charset="0"/>
              </a:rPr>
              <a:t>Interdisciplinary </a:t>
            </a:r>
            <a:r>
              <a:rPr lang="en-US" sz="2200" dirty="0" smtClean="0">
                <a:solidFill>
                  <a:srgbClr val="FF0000"/>
                </a:solidFill>
                <a:latin typeface="Century Gothic" pitchFamily="34" charset="0"/>
              </a:rPr>
              <a:t>field </a:t>
            </a:r>
            <a:r>
              <a:rPr lang="en-US" sz="2200" dirty="0">
                <a:latin typeface="Century Gothic" pitchFamily="34" charset="0"/>
              </a:rPr>
              <a:t>with huge potential </a:t>
            </a:r>
            <a:r>
              <a:rPr lang="en-US" sz="2200" dirty="0" smtClean="0">
                <a:latin typeface="Century Gothic" pitchFamily="34" charset="0"/>
              </a:rPr>
              <a:t>for synergies with the National Academies Frameworks, Next Generation Science Standards &amp; Common Core.</a:t>
            </a:r>
          </a:p>
          <a:p>
            <a:pPr marL="457200" indent="-457200">
              <a:buFont typeface="Wingdings" charset="2"/>
              <a:buChar char="Ø"/>
            </a:pPr>
            <a:endParaRPr lang="en-US" sz="2800" dirty="0" smtClean="0">
              <a:latin typeface="Century Gothic"/>
              <a:cs typeface="Century Gothic"/>
            </a:endParaRPr>
          </a:p>
          <a:p>
            <a:pPr marL="457200" indent="-457200">
              <a:buFont typeface="Wingdings" charset="2"/>
              <a:buChar char="Ø"/>
            </a:pPr>
            <a:endParaRPr lang="en-US" sz="2800" dirty="0"/>
          </a:p>
          <a:p>
            <a:endParaRPr lang="en-US" sz="3200" dirty="0" smtClean="0"/>
          </a:p>
          <a:p>
            <a:pPr algn="ctr"/>
            <a:endParaRPr lang="en-US" sz="1100" dirty="0" smtClean="0">
              <a:latin typeface="Century Gothic" pitchFamily="34" charset="0"/>
            </a:endParaRPr>
          </a:p>
          <a:p>
            <a:pPr algn="ctr"/>
            <a:endParaRPr lang="en-US" sz="1600" b="1" dirty="0" smtClean="0">
              <a:solidFill>
                <a:srgbClr val="FF0000"/>
              </a:solidFill>
              <a:latin typeface="Century Gothic" pitchFamily="34" charset="0"/>
            </a:endParaRPr>
          </a:p>
          <a:p>
            <a:pPr algn="ctr"/>
            <a:r>
              <a:rPr lang="en-US" sz="3200" b="1" dirty="0" smtClean="0">
                <a:solidFill>
                  <a:srgbClr val="FF0000"/>
                </a:solidFill>
                <a:latin typeface="Century Gothic" pitchFamily="34" charset="0"/>
              </a:rPr>
              <a:t> </a:t>
            </a:r>
          </a:p>
          <a:p>
            <a:pPr algn="ctr"/>
            <a:r>
              <a:rPr lang="en-US" sz="3200" b="1" dirty="0" smtClean="0">
                <a:solidFill>
                  <a:srgbClr val="FF0000"/>
                </a:solidFill>
                <a:latin typeface="Century Gothic"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334000"/>
          </a:xfrm>
        </p:spPr>
        <p:txBody>
          <a:bodyPr>
            <a:normAutofit fontScale="92500" lnSpcReduction="20000"/>
          </a:bodyPr>
          <a:lstStyle/>
          <a:p>
            <a:pPr marL="0" indent="0">
              <a:buNone/>
            </a:pPr>
            <a:r>
              <a:rPr lang="en-US" sz="2400" b="1" dirty="0"/>
              <a:t>David Tuttle </a:t>
            </a:r>
          </a:p>
          <a:p>
            <a:pPr>
              <a:buFont typeface="Wingdings" charset="2"/>
              <a:buChar char="²"/>
            </a:pPr>
            <a:r>
              <a:rPr lang="en-US" sz="1800" dirty="0"/>
              <a:t>David is the Dept. head for the Precision Manufacturing Program at Platt Technical High School which is part of the Connecticut Technical High School System in which he oversees two instructors, teaches grades 11 &amp; 12 in advanced technologies. He also manages program budgets, purchasing, inventory, shop floor requirements, industrial relations and job placements for Platt Tech. </a:t>
            </a:r>
            <a:r>
              <a:rPr lang="en-US" sz="1800"/>
              <a:t>David has many years for relevant industry experience that he will share during his sessions </a:t>
            </a:r>
            <a:endParaRPr lang="en-US" sz="1800" dirty="0"/>
          </a:p>
          <a:p>
            <a:pPr marL="0" indent="0">
              <a:buNone/>
            </a:pPr>
            <a:endParaRPr lang="en-US" sz="2000" dirty="0"/>
          </a:p>
          <a:p>
            <a:pPr marL="0" indent="0">
              <a:buNone/>
            </a:pPr>
            <a:r>
              <a:rPr lang="en-US" sz="2400" b="1" dirty="0"/>
              <a:t>Gregory </a:t>
            </a:r>
            <a:r>
              <a:rPr lang="en-US" sz="2400" b="1" dirty="0" err="1"/>
              <a:t>AmEnde</a:t>
            </a:r>
            <a:endParaRPr lang="en-US" sz="2400" b="1" dirty="0"/>
          </a:p>
          <a:p>
            <a:pPr lvl="0">
              <a:buFont typeface="Wingdings" charset="2"/>
              <a:buChar char="²"/>
            </a:pPr>
            <a:r>
              <a:rPr lang="en-US" sz="1800" dirty="0" smtClean="0"/>
              <a:t>Greg is currently entering his 4th year as a manufacturing instructor at Platt Technical High School.  He previously worked for 2 years as a manufacturing instructor at Housatonic’s Advanced Manufacturing program.  Before teaching Greg worked for EDAC Technologies in the Aero Rotating Components division.  At EDAC he worked in multiple departments including VTL operations, Tool Room, Special Processes, Inspection, and Assembly.  EDAC specializes in aerospace engine components for the military, commercial airlines, energy companies, and NASA. </a:t>
            </a:r>
          </a:p>
          <a:p>
            <a:pPr>
              <a:buFont typeface="Wingdings" charset="2"/>
              <a:buChar char=""/>
            </a:pPr>
            <a:endParaRPr lang="en-US" sz="2000" dirty="0"/>
          </a:p>
          <a:p>
            <a:pPr marL="0" indent="0">
              <a:buNone/>
            </a:pPr>
            <a:r>
              <a:rPr lang="en-US" sz="2400" b="1" dirty="0" smtClean="0"/>
              <a:t>Curriculum facilitator -- Yvonne </a:t>
            </a:r>
            <a:r>
              <a:rPr lang="en-US" sz="2400" b="1" dirty="0" err="1" smtClean="0"/>
              <a:t>Klancko</a:t>
            </a:r>
            <a:endParaRPr lang="en-US" sz="2400" b="1" dirty="0"/>
          </a:p>
          <a:p>
            <a:pPr>
              <a:buFont typeface="Wingdings" charset="2"/>
              <a:buChar char=""/>
            </a:pPr>
            <a:r>
              <a:rPr lang="en-US" sz="1800" dirty="0" smtClean="0"/>
              <a:t>Yvonne </a:t>
            </a:r>
            <a:r>
              <a:rPr lang="en-US" sz="1800" dirty="0"/>
              <a:t>is a partner of the consulting firm of </a:t>
            </a:r>
            <a:r>
              <a:rPr lang="en-US" sz="1800" dirty="0" err="1"/>
              <a:t>Klancko</a:t>
            </a:r>
            <a:r>
              <a:rPr lang="en-US" sz="1800" dirty="0"/>
              <a:t> &amp; </a:t>
            </a:r>
            <a:r>
              <a:rPr lang="en-US" sz="1800" dirty="0" err="1"/>
              <a:t>Klancko</a:t>
            </a:r>
            <a:r>
              <a:rPr lang="en-US" sz="1800" dirty="0"/>
              <a:t>, LLC, specializing in the areas of education consulting, new program development, creative teaching techniques, testing and community relations. </a:t>
            </a:r>
            <a:endParaRPr lang="en-US" sz="1800" dirty="0" smtClean="0"/>
          </a:p>
          <a:p>
            <a:pPr>
              <a:buFont typeface="Wingdings" charset="2"/>
              <a:buChar char=""/>
            </a:pPr>
            <a:endParaRPr lang="en-US" sz="2000" dirty="0"/>
          </a:p>
          <a:p>
            <a:pPr>
              <a:buFont typeface="Wingdings" charset="2"/>
              <a:buChar char=""/>
            </a:pPr>
            <a:endParaRPr lang="en-US" sz="5000" dirty="0" smtClean="0"/>
          </a:p>
          <a:p>
            <a:endParaRPr lang="en-US" sz="4500" dirty="0"/>
          </a:p>
        </p:txBody>
      </p:sp>
      <p:sp>
        <p:nvSpPr>
          <p:cNvPr id="4" name="TextBox 3"/>
          <p:cNvSpPr txBox="1"/>
          <p:nvPr/>
        </p:nvSpPr>
        <p:spPr>
          <a:xfrm>
            <a:off x="451714" y="228600"/>
            <a:ext cx="8382000" cy="523220"/>
          </a:xfrm>
          <a:prstGeom prst="rect">
            <a:avLst/>
          </a:prstGeom>
          <a:noFill/>
        </p:spPr>
        <p:txBody>
          <a:bodyPr wrap="square" rtlCol="0">
            <a:spAutoFit/>
          </a:bodyPr>
          <a:lstStyle/>
          <a:p>
            <a:pPr algn="ctr"/>
            <a:r>
              <a:rPr lang="en-US" sz="2800" b="1" dirty="0" smtClean="0">
                <a:solidFill>
                  <a:srgbClr val="7E0000"/>
                </a:solidFill>
              </a:rPr>
              <a:t>Materials, Manufacturing and the K-12 Curriculum</a:t>
            </a:r>
            <a:endParaRPr lang="en-US" sz="2800" b="1" dirty="0">
              <a:solidFill>
                <a:srgbClr val="7E0000"/>
              </a:solidFill>
            </a:endParaRPr>
          </a:p>
        </p:txBody>
      </p:sp>
    </p:spTree>
    <p:extLst>
      <p:ext uri="{BB962C8B-B14F-4D97-AF65-F5344CB8AC3E}">
        <p14:creationId xmlns:p14="http://schemas.microsoft.com/office/powerpoint/2010/main" val="4168910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191" y="671223"/>
            <a:ext cx="8220590" cy="1143000"/>
          </a:xfrm>
        </p:spPr>
        <p:txBody>
          <a:bodyPr>
            <a:normAutofit/>
          </a:bodyPr>
          <a:lstStyle/>
          <a:p>
            <a:pPr algn="ctr"/>
            <a:r>
              <a:rPr lang="en-US" dirty="0" smtClean="0"/>
              <a:t>Resources </a:t>
            </a:r>
            <a:r>
              <a:rPr lang="en-US" smtClean="0"/>
              <a:t>for Educators</a:t>
            </a:r>
            <a:r>
              <a:rPr lang="en-US" dirty="0" smtClean="0"/>
              <a:t/>
            </a:r>
            <a:br>
              <a:rPr lang="en-US" dirty="0" smtClean="0"/>
            </a:br>
            <a:r>
              <a:rPr lang="en-US" sz="2400" dirty="0" smtClean="0"/>
              <a:t>crisp.southernct.edu</a:t>
            </a:r>
            <a:endParaRPr lang="en-US" sz="2400" dirty="0"/>
          </a:p>
        </p:txBody>
      </p:sp>
      <p:sp>
        <p:nvSpPr>
          <p:cNvPr id="3" name="Content Placeholder 2"/>
          <p:cNvSpPr>
            <a:spLocks noGrp="1"/>
          </p:cNvSpPr>
          <p:nvPr>
            <p:ph idx="1"/>
          </p:nvPr>
        </p:nvSpPr>
        <p:spPr>
          <a:xfrm>
            <a:off x="1258070" y="5105400"/>
            <a:ext cx="8015111" cy="4054570"/>
          </a:xfrm>
        </p:spPr>
        <p:txBody>
          <a:bodyPr>
            <a:normAutofit/>
          </a:bodyPr>
          <a:lstStyle/>
          <a:p>
            <a:pPr marL="68580" indent="0">
              <a:buNone/>
            </a:pPr>
            <a:endParaRPr lang="en-US" sz="2000" b="1" dirty="0" smtClean="0">
              <a:solidFill>
                <a:srgbClr val="74A510"/>
              </a:solidFill>
            </a:endParaRPr>
          </a:p>
          <a:p>
            <a:pPr marL="68580" indent="0" algn="ctr">
              <a:buNone/>
            </a:pPr>
            <a:r>
              <a:rPr lang="en-US" sz="2000" b="1" dirty="0" smtClean="0">
                <a:solidFill>
                  <a:srgbClr val="74A510"/>
                </a:solidFill>
              </a:rPr>
              <a:t>SCSU Office for STEM Innovation and Leadership (STEM-IL)</a:t>
            </a:r>
          </a:p>
          <a:p>
            <a:pPr marL="68580" indent="0" algn="ctr">
              <a:buNone/>
            </a:pPr>
            <a:r>
              <a:rPr lang="en-US" sz="2000" dirty="0" smtClean="0">
                <a:solidFill>
                  <a:srgbClr val="8F5201"/>
                </a:solidFill>
              </a:rPr>
              <a:t>        https://</a:t>
            </a:r>
            <a:r>
              <a:rPr lang="en-US" sz="2000" dirty="0" err="1" smtClean="0">
                <a:solidFill>
                  <a:srgbClr val="8F5201"/>
                </a:solidFill>
              </a:rPr>
              <a:t>www.southernct.edu</a:t>
            </a:r>
            <a:r>
              <a:rPr lang="en-US" sz="2000" dirty="0" smtClean="0">
                <a:solidFill>
                  <a:srgbClr val="8F5201"/>
                </a:solidFill>
              </a:rPr>
              <a:t>/stem/about-</a:t>
            </a:r>
            <a:r>
              <a:rPr lang="en-US" sz="2000" dirty="0" err="1" smtClean="0">
                <a:solidFill>
                  <a:srgbClr val="8F5201"/>
                </a:solidFill>
              </a:rPr>
              <a:t>us.html</a:t>
            </a:r>
            <a:endParaRPr lang="en-US" sz="2000" dirty="0">
              <a:solidFill>
                <a:srgbClr val="8F5201"/>
              </a:solidFill>
            </a:endParaRPr>
          </a:p>
        </p:txBody>
      </p:sp>
      <p:sp>
        <p:nvSpPr>
          <p:cNvPr id="4" name="TextBox 3"/>
          <p:cNvSpPr txBox="1"/>
          <p:nvPr/>
        </p:nvSpPr>
        <p:spPr>
          <a:xfrm>
            <a:off x="4699001" y="163286"/>
            <a:ext cx="3369234" cy="369332"/>
          </a:xfrm>
          <a:prstGeom prst="rect">
            <a:avLst/>
          </a:prstGeom>
          <a:noFill/>
        </p:spPr>
        <p:txBody>
          <a:bodyPr wrap="square" rtlCol="0">
            <a:spAutoFit/>
          </a:bodyPr>
          <a:lstStyle/>
          <a:p>
            <a:pPr algn="ctr"/>
            <a:r>
              <a:rPr lang="en-US" b="1" dirty="0" smtClean="0">
                <a:solidFill>
                  <a:schemeClr val="bg1"/>
                </a:solidFill>
              </a:rPr>
              <a:t>March 4, 2017 </a:t>
            </a:r>
            <a:endParaRPr lang="en-US"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92134902"/>
              </p:ext>
            </p:extLst>
          </p:nvPr>
        </p:nvGraphicFramePr>
        <p:xfrm>
          <a:off x="581072" y="1833273"/>
          <a:ext cx="8071944" cy="2891127"/>
        </p:xfrm>
        <a:graphic>
          <a:graphicData uri="http://schemas.openxmlformats.org/drawingml/2006/table">
            <a:tbl>
              <a:tblPr firstRow="1" bandRow="1">
                <a:tableStyleId>{5940675A-B579-460E-94D1-54222C63F5DA}</a:tableStyleId>
              </a:tblPr>
              <a:tblGrid>
                <a:gridCol w="2103570">
                  <a:extLst>
                    <a:ext uri="{9D8B030D-6E8A-4147-A177-3AD203B41FA5}">
                      <a16:colId xmlns="" xmlns:a16="http://schemas.microsoft.com/office/drawing/2014/main" val="1826248333"/>
                    </a:ext>
                  </a:extLst>
                </a:gridCol>
                <a:gridCol w="5968374">
                  <a:extLst>
                    <a:ext uri="{9D8B030D-6E8A-4147-A177-3AD203B41FA5}">
                      <a16:colId xmlns="" xmlns:a16="http://schemas.microsoft.com/office/drawing/2014/main" val="2935107205"/>
                    </a:ext>
                  </a:extLst>
                </a:gridCol>
              </a:tblGrid>
              <a:tr h="661886">
                <a:tc>
                  <a:txBody>
                    <a:bodyPr/>
                    <a:lstStyle/>
                    <a:p>
                      <a:pPr marL="3314700" indent="-4819650">
                        <a:buNone/>
                      </a:pPr>
                      <a:r>
                        <a:rPr lang="en-US" sz="1800" b="1" kern="1200" dirty="0" smtClean="0">
                          <a:solidFill>
                            <a:srgbClr val="74A510"/>
                          </a:solidFill>
                          <a:latin typeface="+mn-lt"/>
                          <a:ea typeface="+mn-ea"/>
                          <a:cs typeface="+mn-cs"/>
                        </a:rPr>
                        <a:t>Professional </a:t>
                      </a:r>
                    </a:p>
                    <a:p>
                      <a:pPr marL="3314700" indent="-4819650">
                        <a:buNone/>
                      </a:pPr>
                      <a:r>
                        <a:rPr lang="en-US" sz="1800" b="1" kern="1200" dirty="0" smtClean="0">
                          <a:solidFill>
                            <a:srgbClr val="74A510"/>
                          </a:solidFill>
                          <a:latin typeface="+mn-lt"/>
                          <a:ea typeface="+mn-ea"/>
                          <a:cs typeface="+mn-cs"/>
                        </a:rPr>
                        <a:t>Development </a:t>
                      </a:r>
                      <a:endParaRPr lang="en-US" sz="1800" b="1" kern="1200" dirty="0">
                        <a:solidFill>
                          <a:srgbClr val="74A51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lumMod val="50000"/>
                            </a:schemeClr>
                          </a:solidFill>
                        </a:rPr>
                        <a:t>For educators, professionals, and practicing scientists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750198213"/>
                  </a:ext>
                </a:extLst>
              </a:tr>
              <a:tr h="661886">
                <a:tc>
                  <a:txBody>
                    <a:bodyPr/>
                    <a:lstStyle/>
                    <a:p>
                      <a:r>
                        <a:rPr lang="en-US" sz="1800" b="1" kern="1200" dirty="0" smtClean="0">
                          <a:solidFill>
                            <a:srgbClr val="74A510"/>
                          </a:solidFill>
                          <a:latin typeface="+mn-lt"/>
                          <a:ea typeface="+mn-ea"/>
                          <a:cs typeface="+mn-cs"/>
                        </a:rPr>
                        <a:t>Educational Resources </a:t>
                      </a:r>
                      <a:endParaRPr lang="en-US" sz="1800" b="1" kern="1200" dirty="0">
                        <a:solidFill>
                          <a:srgbClr val="74A51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lumMod val="50000"/>
                            </a:schemeClr>
                          </a:solidFill>
                        </a:rPr>
                        <a:t>Clearing-house for hands-on activities and demos available for loan for local educators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39281209"/>
                  </a:ext>
                </a:extLst>
              </a:tr>
              <a:tr h="383474">
                <a:tc>
                  <a:txBody>
                    <a:bodyPr/>
                    <a:lstStyle/>
                    <a:p>
                      <a:r>
                        <a:rPr lang="en-US" b="1" dirty="0" smtClean="0">
                          <a:solidFill>
                            <a:srgbClr val="74A510"/>
                          </a:solidFill>
                        </a:rPr>
                        <a:t>Past workshops </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8F5201"/>
                          </a:solidFill>
                        </a:rPr>
                        <a:t>View materials from past workshops, videos, and pictures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20026087"/>
                  </a:ext>
                </a:extLst>
              </a:tr>
              <a:tr h="383474">
                <a:tc>
                  <a:txBody>
                    <a:bodyPr/>
                    <a:lstStyle/>
                    <a:p>
                      <a:r>
                        <a:rPr lang="en-US" b="1" dirty="0" smtClean="0">
                          <a:solidFill>
                            <a:srgbClr val="74A510"/>
                          </a:solidFill>
                        </a:rPr>
                        <a:t>Library</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8F5201"/>
                          </a:solidFill>
                        </a:rPr>
                        <a:t>CRISP has a collection of books and DVDs also available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60321550"/>
                  </a:ext>
                </a:extLst>
              </a:tr>
              <a:tr h="800407">
                <a:tc>
                  <a:txBody>
                    <a:bodyPr/>
                    <a:lstStyle/>
                    <a:p>
                      <a:r>
                        <a:rPr lang="en-US" b="1" dirty="0" smtClean="0">
                          <a:solidFill>
                            <a:srgbClr val="74A510"/>
                          </a:solidFill>
                        </a:rPr>
                        <a:t>Courses at SCSU </a:t>
                      </a: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8F5201"/>
                          </a:solidFill>
                        </a:rPr>
                        <a:t>See what graduate courses Southern has to offer in the Applied Physics program!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48597146"/>
                  </a:ext>
                </a:extLst>
              </a:tr>
            </a:tbl>
          </a:graphicData>
        </a:graphic>
      </p:graphicFrame>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931" t="2799"/>
          <a:stretch/>
        </p:blipFill>
        <p:spPr>
          <a:xfrm>
            <a:off x="581072" y="540334"/>
            <a:ext cx="1328944" cy="914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99" y="4876800"/>
            <a:ext cx="1861541" cy="1828800"/>
          </a:xfrm>
          <a:prstGeom prst="rect">
            <a:avLst/>
          </a:prstGeom>
        </p:spPr>
      </p:pic>
    </p:spTree>
    <p:extLst>
      <p:ext uri="{BB962C8B-B14F-4D97-AF65-F5344CB8AC3E}">
        <p14:creationId xmlns:p14="http://schemas.microsoft.com/office/powerpoint/2010/main" val="2725200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C0504D"/>
                </a:solidFill>
                <a:latin typeface="Century Gothic"/>
                <a:cs typeface="Century Gothic"/>
              </a:rPr>
              <a:t>Introduction</a:t>
            </a:r>
            <a:endParaRPr lang="en-US" b="1" dirty="0">
              <a:solidFill>
                <a:srgbClr val="C0504D"/>
              </a:solidFill>
              <a:latin typeface="Century Gothic"/>
              <a:cs typeface="Century Gothic"/>
            </a:endParaRPr>
          </a:p>
        </p:txBody>
      </p:sp>
      <p:sp>
        <p:nvSpPr>
          <p:cNvPr id="3" name="Content Placeholder 2"/>
          <p:cNvSpPr>
            <a:spLocks noGrp="1"/>
          </p:cNvSpPr>
          <p:nvPr>
            <p:ph idx="1"/>
          </p:nvPr>
        </p:nvSpPr>
        <p:spPr>
          <a:xfrm>
            <a:off x="152400" y="1905000"/>
            <a:ext cx="8839200" cy="1752600"/>
          </a:xfrm>
        </p:spPr>
        <p:txBody>
          <a:bodyPr>
            <a:normAutofit fontScale="77500" lnSpcReduction="20000"/>
          </a:bodyPr>
          <a:lstStyle/>
          <a:p>
            <a:pPr>
              <a:buFont typeface="Wingdings" charset="2"/>
              <a:buChar char="Ø"/>
            </a:pPr>
            <a:r>
              <a:rPr lang="en-US" dirty="0" smtClean="0"/>
              <a:t>A branch of science that focuses on materials; </a:t>
            </a:r>
            <a:r>
              <a:rPr lang="en-US" dirty="0" smtClean="0">
                <a:solidFill>
                  <a:srgbClr val="0000FF"/>
                </a:solidFill>
              </a:rPr>
              <a:t>interdisciplinary</a:t>
            </a:r>
            <a:r>
              <a:rPr lang="en-US" dirty="0" smtClean="0"/>
              <a:t> field impacting the physical, life &amp; engineering sciences.</a:t>
            </a:r>
          </a:p>
          <a:p>
            <a:pPr>
              <a:buNone/>
            </a:pPr>
            <a:endParaRPr lang="en-US" sz="1900" dirty="0" smtClean="0"/>
          </a:p>
          <a:p>
            <a:pPr>
              <a:buFont typeface="Wingdings" charset="2"/>
              <a:buChar char="Ø"/>
            </a:pPr>
            <a:r>
              <a:rPr lang="en-US" dirty="0" smtClean="0"/>
              <a:t>Relationship of material properties to its structure, performance and processing.  </a:t>
            </a:r>
          </a:p>
        </p:txBody>
      </p:sp>
      <p:sp>
        <p:nvSpPr>
          <p:cNvPr id="4" name="TextBox 3"/>
          <p:cNvSpPr txBox="1"/>
          <p:nvPr/>
        </p:nvSpPr>
        <p:spPr>
          <a:xfrm>
            <a:off x="990600" y="1143000"/>
            <a:ext cx="7086600" cy="584775"/>
          </a:xfrm>
          <a:prstGeom prst="rect">
            <a:avLst/>
          </a:prstGeom>
          <a:noFill/>
        </p:spPr>
        <p:txBody>
          <a:bodyPr wrap="square" rtlCol="0">
            <a:spAutoFit/>
          </a:bodyPr>
          <a:lstStyle/>
          <a:p>
            <a:pPr algn="ctr"/>
            <a:r>
              <a:rPr lang="en-US" sz="3200" b="1" dirty="0" smtClean="0"/>
              <a:t>What is materials science*?</a:t>
            </a:r>
            <a:endParaRPr lang="en-US" sz="3200" b="1" dirty="0"/>
          </a:p>
        </p:txBody>
      </p:sp>
      <p:sp>
        <p:nvSpPr>
          <p:cNvPr id="5" name="TextBox 4"/>
          <p:cNvSpPr txBox="1"/>
          <p:nvPr/>
        </p:nvSpPr>
        <p:spPr>
          <a:xfrm>
            <a:off x="0" y="3581400"/>
            <a:ext cx="5867400" cy="584775"/>
          </a:xfrm>
          <a:prstGeom prst="rect">
            <a:avLst/>
          </a:prstGeom>
          <a:noFill/>
        </p:spPr>
        <p:txBody>
          <a:bodyPr wrap="square" rtlCol="0">
            <a:spAutoFit/>
          </a:bodyPr>
          <a:lstStyle/>
          <a:p>
            <a:pPr algn="ctr"/>
            <a:r>
              <a:rPr lang="en-US" sz="3200" b="1" dirty="0" smtClean="0"/>
              <a:t>What is a materials scientist?</a:t>
            </a:r>
            <a:endParaRPr lang="en-US" sz="3200" b="1" dirty="0"/>
          </a:p>
        </p:txBody>
      </p:sp>
      <p:sp>
        <p:nvSpPr>
          <p:cNvPr id="6" name="Content Placeholder 2"/>
          <p:cNvSpPr txBox="1">
            <a:spLocks/>
          </p:cNvSpPr>
          <p:nvPr/>
        </p:nvSpPr>
        <p:spPr>
          <a:xfrm>
            <a:off x="0" y="4191000"/>
            <a:ext cx="5715000" cy="17012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n-US" sz="2000" dirty="0" smtClean="0"/>
              <a:t>A person who uses his/her knowledge of science and engineering to exploit structure - property relationships for practical use. </a:t>
            </a:r>
          </a:p>
          <a:p>
            <a:pPr>
              <a:buFont typeface="Wingdings" charset="2"/>
              <a:buChar char="Ø"/>
            </a:pPr>
            <a:endParaRPr lang="en-US" sz="1200" dirty="0" smtClean="0"/>
          </a:p>
          <a:p>
            <a:pPr lvl="1">
              <a:buFont typeface="Wingdings" charset="2"/>
              <a:buChar char="Ø"/>
            </a:pPr>
            <a:r>
              <a:rPr lang="en-US" sz="2000" b="1" dirty="0" smtClean="0">
                <a:solidFill>
                  <a:srgbClr val="C0504D"/>
                </a:solidFill>
              </a:rPr>
              <a:t>Goal:</a:t>
            </a:r>
            <a:r>
              <a:rPr lang="en-US" sz="2000" b="1" dirty="0" smtClean="0"/>
              <a:t> </a:t>
            </a:r>
            <a:r>
              <a:rPr lang="en-US" sz="2000" dirty="0" smtClean="0"/>
              <a:t>Take raw materials &amp; make finished products </a:t>
            </a:r>
            <a:endParaRPr lang="en-US" sz="2000" dirty="0"/>
          </a:p>
        </p:txBody>
      </p:sp>
      <p:sp>
        <p:nvSpPr>
          <p:cNvPr id="61442" name="AutoShape 2" descr="http://news.gmu.edu/wp-content/uploads/bioengineering-770x511.jpg"/>
          <p:cNvSpPr>
            <a:spLocks noChangeAspect="1" noChangeArrowheads="1"/>
          </p:cNvSpPr>
          <p:nvPr/>
        </p:nvSpPr>
        <p:spPr bwMode="auto">
          <a:xfrm>
            <a:off x="155575" y="-1995488"/>
            <a:ext cx="6286500" cy="4171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4" name="AutoShape 4" descr="http://news.gmu.edu/wp-content/uploads/bioengineering-770x511.jpg"/>
          <p:cNvSpPr>
            <a:spLocks noChangeAspect="1" noChangeArrowheads="1"/>
          </p:cNvSpPr>
          <p:nvPr/>
        </p:nvSpPr>
        <p:spPr bwMode="auto">
          <a:xfrm>
            <a:off x="155575" y="-1995488"/>
            <a:ext cx="6286500" cy="4171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6" name="AutoShape 6" descr="http://news.gmu.edu/wp-content/uploads/bioengineering-770x511.jpg"/>
          <p:cNvSpPr>
            <a:spLocks noChangeAspect="1" noChangeArrowheads="1"/>
          </p:cNvSpPr>
          <p:nvPr/>
        </p:nvSpPr>
        <p:spPr bwMode="auto">
          <a:xfrm>
            <a:off x="155575" y="-1995488"/>
            <a:ext cx="6286500" cy="4171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49" name="Picture 9"/>
          <p:cNvPicPr>
            <a:picLocks noChangeAspect="1" noChangeArrowheads="1"/>
          </p:cNvPicPr>
          <p:nvPr/>
        </p:nvPicPr>
        <p:blipFill>
          <a:blip r:embed="rId2" cstate="print"/>
          <a:srcRect/>
          <a:stretch>
            <a:fillRect/>
          </a:stretch>
        </p:blipFill>
        <p:spPr bwMode="auto">
          <a:xfrm>
            <a:off x="5867400" y="3581400"/>
            <a:ext cx="2619375" cy="1743075"/>
          </a:xfrm>
          <a:prstGeom prst="rect">
            <a:avLst/>
          </a:prstGeom>
          <a:noFill/>
          <a:ln w="9525">
            <a:noFill/>
            <a:miter lim="800000"/>
            <a:headEnd/>
            <a:tailEnd/>
          </a:ln>
        </p:spPr>
      </p:pic>
      <p:pic>
        <p:nvPicPr>
          <p:cNvPr id="12" name="Picture 2" descr="C:\Users\Hassan\Downloads\photo 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4730" y="4876800"/>
            <a:ext cx="2136870" cy="1676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762000" y="6324600"/>
            <a:ext cx="5181600" cy="369332"/>
          </a:xfrm>
          <a:prstGeom prst="rect">
            <a:avLst/>
          </a:prstGeom>
        </p:spPr>
        <p:txBody>
          <a:bodyPr wrap="square">
            <a:spAutoFit/>
          </a:bodyPr>
          <a:lstStyle/>
          <a:p>
            <a:r>
              <a:rPr lang="en-US" b="1" dirty="0" smtClean="0">
                <a:solidFill>
                  <a:srgbClr val="C0504D"/>
                </a:solidFill>
              </a:rPr>
              <a:t>*Materials </a:t>
            </a:r>
            <a:r>
              <a:rPr lang="en-US" b="1" dirty="0">
                <a:solidFill>
                  <a:srgbClr val="C0504D"/>
                </a:solidFill>
              </a:rPr>
              <a:t>Science and Engineering  </a:t>
            </a:r>
            <a:r>
              <a:rPr lang="en-US" b="1" dirty="0">
                <a:solidFill>
                  <a:srgbClr val="0000FF"/>
                </a:solidFill>
              </a:rPr>
              <a:t>[MSE]</a:t>
            </a:r>
          </a:p>
        </p:txBody>
      </p:sp>
    </p:spTree>
    <p:extLst>
      <p:ext uri="{BB962C8B-B14F-4D97-AF65-F5344CB8AC3E}">
        <p14:creationId xmlns:p14="http://schemas.microsoft.com/office/powerpoint/2010/main" val="25621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b="1" dirty="0" smtClean="0">
                <a:solidFill>
                  <a:srgbClr val="C0504D"/>
                </a:solidFill>
                <a:latin typeface="Century Gothic" pitchFamily="34" charset="0"/>
              </a:rPr>
              <a:t>Materials Science and Engineering</a:t>
            </a:r>
            <a:endParaRPr lang="en-US" sz="3600" b="1" dirty="0">
              <a:solidFill>
                <a:srgbClr val="C0504D"/>
              </a:solidFill>
              <a:latin typeface="Century Gothic" pitchFamily="34" charset="0"/>
            </a:endParaRPr>
          </a:p>
        </p:txBody>
      </p:sp>
      <p:sp>
        <p:nvSpPr>
          <p:cNvPr id="5" name="Slide Number Placeholder 4"/>
          <p:cNvSpPr>
            <a:spLocks noGrp="1"/>
          </p:cNvSpPr>
          <p:nvPr>
            <p:ph type="sldNum" sz="quarter" idx="12"/>
          </p:nvPr>
        </p:nvSpPr>
        <p:spPr/>
        <p:txBody>
          <a:bodyPr/>
          <a:lstStyle/>
          <a:p>
            <a:fld id="{B5D49CEB-659C-4DB7-ADF1-24E4BD3E726F}" type="slidenum">
              <a:rPr lang="en-US" smtClean="0">
                <a:latin typeface="Century Gothic" pitchFamily="34" charset="0"/>
              </a:rPr>
              <a:pPr/>
              <a:t>5</a:t>
            </a:fld>
            <a:endParaRPr lang="en-US">
              <a:latin typeface="Century Gothic" pitchFamily="34" charset="0"/>
            </a:endParaRPr>
          </a:p>
        </p:txBody>
      </p:sp>
      <p:pic>
        <p:nvPicPr>
          <p:cNvPr id="11" name="Picture 10" descr="mse tetrahedron.t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535263" y="1905000"/>
            <a:ext cx="3789337" cy="4006628"/>
          </a:xfrm>
          <a:prstGeom prst="rect">
            <a:avLst/>
          </a:prstGeom>
        </p:spPr>
      </p:pic>
      <p:sp>
        <p:nvSpPr>
          <p:cNvPr id="13" name="Rectangle 12"/>
          <p:cNvSpPr/>
          <p:nvPr/>
        </p:nvSpPr>
        <p:spPr>
          <a:xfrm>
            <a:off x="1219200" y="4724400"/>
            <a:ext cx="1576072" cy="461665"/>
          </a:xfrm>
          <a:prstGeom prst="rect">
            <a:avLst/>
          </a:prstGeom>
        </p:spPr>
        <p:txBody>
          <a:bodyPr wrap="none">
            <a:spAutoFit/>
          </a:bodyPr>
          <a:lstStyle/>
          <a:p>
            <a:pPr algn="ctr"/>
            <a:r>
              <a:rPr lang="en-US" sz="2400" b="1" dirty="0" smtClean="0">
                <a:latin typeface="Century Gothic" pitchFamily="34" charset="0"/>
              </a:rPr>
              <a:t>Structure </a:t>
            </a:r>
            <a:endParaRPr lang="en-US" sz="2400" dirty="0"/>
          </a:p>
        </p:txBody>
      </p:sp>
      <p:sp>
        <p:nvSpPr>
          <p:cNvPr id="14" name="Rectangle 13"/>
          <p:cNvSpPr/>
          <p:nvPr/>
        </p:nvSpPr>
        <p:spPr>
          <a:xfrm>
            <a:off x="228600" y="3352800"/>
            <a:ext cx="2872301" cy="338554"/>
          </a:xfrm>
          <a:prstGeom prst="rect">
            <a:avLst/>
          </a:prstGeom>
        </p:spPr>
        <p:txBody>
          <a:bodyPr wrap="none">
            <a:spAutoFit/>
          </a:bodyPr>
          <a:lstStyle/>
          <a:p>
            <a:r>
              <a:rPr lang="en-US" sz="1600" b="1" dirty="0" smtClean="0">
                <a:solidFill>
                  <a:schemeClr val="bg1">
                    <a:lumMod val="50000"/>
                  </a:schemeClr>
                </a:solidFill>
                <a:latin typeface="Century Gothic" pitchFamily="34" charset="0"/>
              </a:rPr>
              <a:t>Materials testing &amp; imaging</a:t>
            </a:r>
            <a:endParaRPr lang="en-US" sz="1600" dirty="0">
              <a:solidFill>
                <a:schemeClr val="bg1">
                  <a:lumMod val="50000"/>
                </a:schemeClr>
              </a:solidFill>
            </a:endParaRPr>
          </a:p>
        </p:txBody>
      </p:sp>
      <p:sp>
        <p:nvSpPr>
          <p:cNvPr id="15" name="Rectangle 14"/>
          <p:cNvSpPr/>
          <p:nvPr/>
        </p:nvSpPr>
        <p:spPr>
          <a:xfrm>
            <a:off x="5634850" y="5334000"/>
            <a:ext cx="1736374" cy="461665"/>
          </a:xfrm>
          <a:prstGeom prst="rect">
            <a:avLst/>
          </a:prstGeom>
        </p:spPr>
        <p:txBody>
          <a:bodyPr wrap="none">
            <a:spAutoFit/>
          </a:bodyPr>
          <a:lstStyle/>
          <a:p>
            <a:pPr algn="ctr"/>
            <a:r>
              <a:rPr lang="en-US" sz="2400" b="1" dirty="0" smtClean="0">
                <a:latin typeface="Century Gothic" pitchFamily="34" charset="0"/>
              </a:rPr>
              <a:t>Properties </a:t>
            </a:r>
            <a:endParaRPr lang="en-US" sz="2400" dirty="0"/>
          </a:p>
        </p:txBody>
      </p:sp>
      <p:sp>
        <p:nvSpPr>
          <p:cNvPr id="16" name="Rectangle 15"/>
          <p:cNvSpPr/>
          <p:nvPr/>
        </p:nvSpPr>
        <p:spPr>
          <a:xfrm>
            <a:off x="3581400" y="1447800"/>
            <a:ext cx="1864613" cy="461665"/>
          </a:xfrm>
          <a:prstGeom prst="rect">
            <a:avLst/>
          </a:prstGeom>
        </p:spPr>
        <p:txBody>
          <a:bodyPr wrap="none">
            <a:spAutoFit/>
          </a:bodyPr>
          <a:lstStyle/>
          <a:p>
            <a:pPr algn="ctr"/>
            <a:r>
              <a:rPr lang="en-US" sz="2400" b="1" dirty="0" smtClean="0">
                <a:latin typeface="Century Gothic" pitchFamily="34" charset="0"/>
              </a:rPr>
              <a:t>Processing </a:t>
            </a:r>
            <a:endParaRPr lang="en-US" sz="2400" dirty="0"/>
          </a:p>
        </p:txBody>
      </p:sp>
      <p:sp>
        <p:nvSpPr>
          <p:cNvPr id="17" name="Rectangle 16"/>
          <p:cNvSpPr/>
          <p:nvPr/>
        </p:nvSpPr>
        <p:spPr>
          <a:xfrm>
            <a:off x="6096000" y="3886200"/>
            <a:ext cx="2191627" cy="461665"/>
          </a:xfrm>
          <a:prstGeom prst="rect">
            <a:avLst/>
          </a:prstGeom>
        </p:spPr>
        <p:txBody>
          <a:bodyPr wrap="none">
            <a:spAutoFit/>
          </a:bodyPr>
          <a:lstStyle/>
          <a:p>
            <a:pPr algn="ctr"/>
            <a:r>
              <a:rPr lang="en-US" sz="2400" b="1" dirty="0" smtClean="0">
                <a:latin typeface="Century Gothic" pitchFamily="34" charset="0"/>
              </a:rPr>
              <a:t>Performance </a:t>
            </a:r>
            <a:endParaRPr lang="en-US" sz="2400" dirty="0"/>
          </a:p>
        </p:txBody>
      </p:sp>
      <p:sp>
        <p:nvSpPr>
          <p:cNvPr id="18" name="Rectangle 17"/>
          <p:cNvSpPr/>
          <p:nvPr/>
        </p:nvSpPr>
        <p:spPr>
          <a:xfrm>
            <a:off x="533400" y="2895600"/>
            <a:ext cx="2752677" cy="461665"/>
          </a:xfrm>
          <a:prstGeom prst="rect">
            <a:avLst/>
          </a:prstGeom>
        </p:spPr>
        <p:txBody>
          <a:bodyPr wrap="none">
            <a:spAutoFit/>
          </a:bodyPr>
          <a:lstStyle/>
          <a:p>
            <a:pPr algn="ctr"/>
            <a:r>
              <a:rPr lang="en-US" sz="2400" b="1" dirty="0" smtClean="0">
                <a:latin typeface="Century Gothic" pitchFamily="34" charset="0"/>
              </a:rPr>
              <a:t>Characterization </a:t>
            </a:r>
            <a:endParaRPr lang="en-US" sz="2400" dirty="0"/>
          </a:p>
        </p:txBody>
      </p:sp>
      <p:sp>
        <p:nvSpPr>
          <p:cNvPr id="20" name="Rectangle 19"/>
          <p:cNvSpPr/>
          <p:nvPr/>
        </p:nvSpPr>
        <p:spPr>
          <a:xfrm>
            <a:off x="4953000" y="1981200"/>
            <a:ext cx="3980376" cy="338554"/>
          </a:xfrm>
          <a:prstGeom prst="rect">
            <a:avLst/>
          </a:prstGeom>
        </p:spPr>
        <p:txBody>
          <a:bodyPr wrap="none">
            <a:spAutoFit/>
          </a:bodyPr>
          <a:lstStyle/>
          <a:p>
            <a:r>
              <a:rPr lang="en-US" sz="1600" b="1" dirty="0" smtClean="0">
                <a:solidFill>
                  <a:schemeClr val="bg1">
                    <a:lumMod val="50000"/>
                  </a:schemeClr>
                </a:solidFill>
                <a:latin typeface="Century Gothic" pitchFamily="34" charset="0"/>
              </a:rPr>
              <a:t>Synthesis, fabrication &amp; </a:t>
            </a:r>
            <a:r>
              <a:rPr lang="en-US" sz="1600" b="1" dirty="0" smtClean="0">
                <a:solidFill>
                  <a:srgbClr val="FF0000"/>
                </a:solidFill>
                <a:latin typeface="Century Gothic" pitchFamily="34" charset="0"/>
              </a:rPr>
              <a:t>manufacturing</a:t>
            </a:r>
            <a:endParaRPr lang="en-US" sz="1600" dirty="0">
              <a:solidFill>
                <a:srgbClr val="FF0000"/>
              </a:solidFill>
            </a:endParaRPr>
          </a:p>
        </p:txBody>
      </p:sp>
      <p:sp>
        <p:nvSpPr>
          <p:cNvPr id="21" name="Rectangle 20"/>
          <p:cNvSpPr/>
          <p:nvPr/>
        </p:nvSpPr>
        <p:spPr>
          <a:xfrm>
            <a:off x="304800" y="5181600"/>
            <a:ext cx="3504084" cy="584776"/>
          </a:xfrm>
          <a:prstGeom prst="rect">
            <a:avLst/>
          </a:prstGeom>
        </p:spPr>
        <p:txBody>
          <a:bodyPr wrap="none">
            <a:spAutoFit/>
          </a:bodyPr>
          <a:lstStyle/>
          <a:p>
            <a:pPr algn="ctr"/>
            <a:r>
              <a:rPr lang="en-US" sz="1600" b="1" dirty="0" smtClean="0">
                <a:solidFill>
                  <a:schemeClr val="bg1">
                    <a:lumMod val="50000"/>
                  </a:schemeClr>
                </a:solidFill>
                <a:latin typeface="Century Gothic" pitchFamily="34" charset="0"/>
              </a:rPr>
              <a:t>crystal structure, atomic structure</a:t>
            </a:r>
          </a:p>
          <a:p>
            <a:pPr algn="ctr"/>
            <a:r>
              <a:rPr lang="en-US" sz="1600" b="1" dirty="0" smtClean="0">
                <a:solidFill>
                  <a:schemeClr val="bg1">
                    <a:lumMod val="50000"/>
                  </a:schemeClr>
                </a:solidFill>
                <a:latin typeface="Century Gothic" pitchFamily="34" charset="0"/>
              </a:rPr>
              <a:t>(i.e. bonding) </a:t>
            </a:r>
            <a:endParaRPr lang="en-US" sz="1600" dirty="0">
              <a:solidFill>
                <a:schemeClr val="bg1">
                  <a:lumMod val="50000"/>
                </a:schemeClr>
              </a:solidFill>
            </a:endParaRPr>
          </a:p>
        </p:txBody>
      </p:sp>
      <p:sp>
        <p:nvSpPr>
          <p:cNvPr id="22" name="Rectangle 21"/>
          <p:cNvSpPr/>
          <p:nvPr/>
        </p:nvSpPr>
        <p:spPr>
          <a:xfrm>
            <a:off x="6019800" y="5791200"/>
            <a:ext cx="2224086" cy="338554"/>
          </a:xfrm>
          <a:prstGeom prst="rect">
            <a:avLst/>
          </a:prstGeom>
        </p:spPr>
        <p:txBody>
          <a:bodyPr wrap="none">
            <a:spAutoFit/>
          </a:bodyPr>
          <a:lstStyle/>
          <a:p>
            <a:r>
              <a:rPr lang="en-US" sz="1600" b="1" dirty="0" smtClean="0">
                <a:solidFill>
                  <a:schemeClr val="bg1">
                    <a:lumMod val="50000"/>
                  </a:schemeClr>
                </a:solidFill>
                <a:latin typeface="Century Gothic" pitchFamily="34" charset="0"/>
              </a:rPr>
              <a:t>Chemical &amp; Physical</a:t>
            </a:r>
            <a:endParaRPr lang="en-US" sz="1600" dirty="0">
              <a:solidFill>
                <a:schemeClr val="bg1">
                  <a:lumMod val="50000"/>
                </a:schemeClr>
              </a:solidFill>
            </a:endParaRPr>
          </a:p>
        </p:txBody>
      </p:sp>
      <p:sp>
        <p:nvSpPr>
          <p:cNvPr id="23" name="Rectangle 22"/>
          <p:cNvSpPr/>
          <p:nvPr/>
        </p:nvSpPr>
        <p:spPr>
          <a:xfrm>
            <a:off x="6019800" y="4343400"/>
            <a:ext cx="2560416" cy="338554"/>
          </a:xfrm>
          <a:prstGeom prst="rect">
            <a:avLst/>
          </a:prstGeom>
        </p:spPr>
        <p:txBody>
          <a:bodyPr wrap="none">
            <a:spAutoFit/>
          </a:bodyPr>
          <a:lstStyle/>
          <a:p>
            <a:r>
              <a:rPr lang="en-US" sz="1600" b="1" dirty="0" smtClean="0">
                <a:solidFill>
                  <a:schemeClr val="bg1">
                    <a:lumMod val="50000"/>
                  </a:schemeClr>
                </a:solidFill>
                <a:latin typeface="Century Gothic" pitchFamily="34" charset="0"/>
              </a:rPr>
              <a:t>Reliable &amp; cost-efficient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20"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4"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86908" y="2971800"/>
            <a:ext cx="1080672" cy="719138"/>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solidFill>
                  <a:srgbClr val="C0504D"/>
                </a:solidFill>
                <a:latin typeface="Century Gothic" pitchFamily="34" charset="0"/>
              </a:rPr>
              <a:t>What are Materials?</a:t>
            </a:r>
            <a:endParaRPr lang="en-US" b="1" dirty="0">
              <a:solidFill>
                <a:srgbClr val="C0504D"/>
              </a:solidFill>
              <a:latin typeface="Century Gothic" pitchFamily="34" charset="0"/>
            </a:endParaRPr>
          </a:p>
        </p:txBody>
      </p:sp>
      <p:sp>
        <p:nvSpPr>
          <p:cNvPr id="6" name="Content Placeholder 5"/>
          <p:cNvSpPr>
            <a:spLocks noGrp="1"/>
          </p:cNvSpPr>
          <p:nvPr>
            <p:ph idx="1"/>
          </p:nvPr>
        </p:nvSpPr>
        <p:spPr/>
        <p:txBody>
          <a:bodyPr>
            <a:normAutofit fontScale="92500" lnSpcReduction="10000"/>
          </a:bodyPr>
          <a:lstStyle/>
          <a:p>
            <a:pPr>
              <a:buNone/>
            </a:pPr>
            <a:r>
              <a:rPr lang="en-US" dirty="0" smtClean="0">
                <a:latin typeface="Century Gothic" pitchFamily="34" charset="0"/>
              </a:rPr>
              <a:t>Classification of materials: </a:t>
            </a:r>
          </a:p>
          <a:p>
            <a:pPr marL="393700" lvl="1">
              <a:lnSpc>
                <a:spcPct val="110000"/>
              </a:lnSpc>
              <a:spcAft>
                <a:spcPts val="600"/>
              </a:spcAft>
              <a:buClr>
                <a:schemeClr val="tx1"/>
              </a:buClr>
              <a:buSzPct val="90000"/>
              <a:buFont typeface="Arial" pitchFamily="34" charset="0"/>
              <a:buChar char="•"/>
            </a:pPr>
            <a:r>
              <a:rPr lang="en-US" dirty="0" smtClean="0">
                <a:latin typeface="Century Gothic" pitchFamily="34" charset="0"/>
              </a:rPr>
              <a:t> </a:t>
            </a:r>
            <a:r>
              <a:rPr lang="en-US" b="1" dirty="0" smtClean="0">
                <a:solidFill>
                  <a:srgbClr val="0000FF"/>
                </a:solidFill>
                <a:latin typeface="Century Gothic" pitchFamily="34" charset="0"/>
              </a:rPr>
              <a:t>Metals</a:t>
            </a:r>
            <a:r>
              <a:rPr lang="en-US" dirty="0" smtClean="0">
                <a:solidFill>
                  <a:srgbClr val="0000FF"/>
                </a:solidFill>
                <a:latin typeface="Century Gothic" pitchFamily="34" charset="0"/>
              </a:rPr>
              <a:t> </a:t>
            </a:r>
            <a:r>
              <a:rPr lang="en-US" sz="2000" dirty="0" smtClean="0">
                <a:latin typeface="Century Gothic" pitchFamily="34" charset="0"/>
              </a:rPr>
              <a:t>(Al, Ni, Cu, etc. // good conductors)</a:t>
            </a:r>
            <a:endParaRPr lang="en-US" dirty="0" smtClean="0">
              <a:latin typeface="Century Gothic" pitchFamily="34" charset="0"/>
            </a:endParaRPr>
          </a:p>
          <a:p>
            <a:pPr marL="393700" lvl="1">
              <a:lnSpc>
                <a:spcPct val="110000"/>
              </a:lnSpc>
              <a:spcAft>
                <a:spcPts val="600"/>
              </a:spcAft>
              <a:buClr>
                <a:schemeClr val="tx1"/>
              </a:buClr>
              <a:buSzPct val="90000"/>
              <a:buFont typeface="Arial" pitchFamily="34" charset="0"/>
              <a:buChar char="•"/>
            </a:pPr>
            <a:r>
              <a:rPr lang="en-US" dirty="0" smtClean="0">
                <a:latin typeface="Century Gothic" pitchFamily="34" charset="0"/>
              </a:rPr>
              <a:t> </a:t>
            </a:r>
            <a:r>
              <a:rPr lang="en-US" b="1" dirty="0" smtClean="0">
                <a:solidFill>
                  <a:srgbClr val="0000FF"/>
                </a:solidFill>
                <a:latin typeface="Century Gothic" pitchFamily="34" charset="0"/>
              </a:rPr>
              <a:t>Ceramics/Glasses</a:t>
            </a:r>
            <a:r>
              <a:rPr lang="en-US" dirty="0" smtClean="0">
                <a:solidFill>
                  <a:srgbClr val="FF0000"/>
                </a:solidFill>
                <a:latin typeface="Century Gothic" pitchFamily="34" charset="0"/>
              </a:rPr>
              <a:t> </a:t>
            </a:r>
            <a:r>
              <a:rPr lang="en-US" sz="2000" dirty="0" smtClean="0">
                <a:latin typeface="Century Gothic" pitchFamily="34" charset="0"/>
              </a:rPr>
              <a:t>(Al</a:t>
            </a:r>
            <a:r>
              <a:rPr lang="en-US" sz="2000" baseline="-25000" dirty="0" smtClean="0">
                <a:latin typeface="Century Gothic" pitchFamily="34" charset="0"/>
              </a:rPr>
              <a:t>2</a:t>
            </a:r>
            <a:r>
              <a:rPr lang="en-US" sz="2000" dirty="0" smtClean="0">
                <a:latin typeface="Century Gothic" pitchFamily="34" charset="0"/>
              </a:rPr>
              <a:t>O</a:t>
            </a:r>
            <a:r>
              <a:rPr lang="en-US" sz="2000" baseline="-25000" dirty="0" smtClean="0">
                <a:latin typeface="Century Gothic" pitchFamily="34" charset="0"/>
              </a:rPr>
              <a:t>3</a:t>
            </a:r>
            <a:r>
              <a:rPr lang="en-US" sz="2000" dirty="0" smtClean="0">
                <a:latin typeface="Century Gothic" pitchFamily="34" charset="0"/>
              </a:rPr>
              <a:t>, glass //good insulators) </a:t>
            </a:r>
            <a:endParaRPr lang="en-US" dirty="0" smtClean="0">
              <a:latin typeface="Century Gothic" pitchFamily="34" charset="0"/>
            </a:endParaRPr>
          </a:p>
          <a:p>
            <a:pPr marL="393700" lvl="1">
              <a:lnSpc>
                <a:spcPct val="110000"/>
              </a:lnSpc>
              <a:spcAft>
                <a:spcPts val="600"/>
              </a:spcAft>
              <a:buClr>
                <a:schemeClr val="tx1"/>
              </a:buClr>
              <a:buSzPct val="90000"/>
              <a:buFont typeface="Arial" pitchFamily="34" charset="0"/>
              <a:buChar char="•"/>
            </a:pPr>
            <a:r>
              <a:rPr lang="en-US" b="1" dirty="0" smtClean="0">
                <a:solidFill>
                  <a:srgbClr val="FF0000"/>
                </a:solidFill>
                <a:latin typeface="Century Gothic" pitchFamily="34" charset="0"/>
              </a:rPr>
              <a:t> </a:t>
            </a:r>
            <a:r>
              <a:rPr lang="en-US" b="1" dirty="0" smtClean="0">
                <a:solidFill>
                  <a:srgbClr val="0000FF"/>
                </a:solidFill>
                <a:latin typeface="Century Gothic" pitchFamily="34" charset="0"/>
              </a:rPr>
              <a:t>Polymers</a:t>
            </a:r>
            <a:r>
              <a:rPr lang="en-US" b="1" dirty="0" smtClean="0">
                <a:solidFill>
                  <a:srgbClr val="FF0000"/>
                </a:solidFill>
                <a:latin typeface="Century Gothic" pitchFamily="34" charset="0"/>
              </a:rPr>
              <a:t> </a:t>
            </a:r>
            <a:r>
              <a:rPr lang="en-US" sz="2000" dirty="0" smtClean="0">
                <a:latin typeface="Century Gothic" pitchFamily="34" charset="0"/>
              </a:rPr>
              <a:t>(plastic, rubber, proteins // synthetic, natural)</a:t>
            </a:r>
            <a:endParaRPr lang="en-US" dirty="0" smtClean="0">
              <a:latin typeface="Century Gothic" pitchFamily="34" charset="0"/>
            </a:endParaRPr>
          </a:p>
          <a:p>
            <a:pPr marL="393700" lvl="1">
              <a:lnSpc>
                <a:spcPct val="110000"/>
              </a:lnSpc>
              <a:spcAft>
                <a:spcPts val="600"/>
              </a:spcAft>
              <a:buClr>
                <a:schemeClr val="tx1"/>
              </a:buClr>
              <a:buSzPct val="90000"/>
              <a:buFont typeface="Arial" pitchFamily="34" charset="0"/>
              <a:buChar char="•"/>
            </a:pPr>
            <a:r>
              <a:rPr lang="en-US" dirty="0" smtClean="0">
                <a:latin typeface="Century Gothic" pitchFamily="34" charset="0"/>
              </a:rPr>
              <a:t> </a:t>
            </a:r>
            <a:r>
              <a:rPr lang="en-US" b="1" dirty="0" smtClean="0">
                <a:solidFill>
                  <a:srgbClr val="0000FF"/>
                </a:solidFill>
                <a:latin typeface="Century Gothic" pitchFamily="34" charset="0"/>
              </a:rPr>
              <a:t>Composites </a:t>
            </a:r>
            <a:r>
              <a:rPr lang="en-US" sz="2000" dirty="0" smtClean="0">
                <a:solidFill>
                  <a:prstClr val="black"/>
                </a:solidFill>
                <a:latin typeface="Century Gothic" pitchFamily="34" charset="0"/>
              </a:rPr>
              <a:t>(combination of 1-3; i.e. carbon fiber)</a:t>
            </a:r>
            <a:endParaRPr lang="en-US" b="1" dirty="0" smtClean="0">
              <a:latin typeface="Century Gothic" pitchFamily="34" charset="0"/>
            </a:endParaRPr>
          </a:p>
          <a:p>
            <a:pPr>
              <a:buClr>
                <a:schemeClr val="tx1"/>
              </a:buClr>
              <a:buSzPct val="90000"/>
              <a:buNone/>
            </a:pPr>
            <a:endParaRPr lang="en-US" dirty="0" smtClean="0">
              <a:latin typeface="Century Gothic" pitchFamily="34" charset="0"/>
            </a:endParaRPr>
          </a:p>
          <a:p>
            <a:pPr>
              <a:buClr>
                <a:schemeClr val="tx1"/>
              </a:buClr>
              <a:buSzPct val="90000"/>
              <a:buNone/>
            </a:pPr>
            <a:r>
              <a:rPr lang="en-US" sz="2000" b="1" dirty="0" smtClean="0">
                <a:solidFill>
                  <a:srgbClr val="C0504D"/>
                </a:solidFill>
                <a:latin typeface="Century Gothic" pitchFamily="34" charset="0"/>
              </a:rPr>
              <a:t>Advanced materials</a:t>
            </a:r>
            <a:r>
              <a:rPr lang="en-US" sz="2000" dirty="0" smtClean="0">
                <a:latin typeface="Century Gothic" pitchFamily="34" charset="0"/>
              </a:rPr>
              <a:t>, i.e. semiconductors, biomaterials, smart materials, and </a:t>
            </a:r>
            <a:r>
              <a:rPr lang="en-US" sz="2000" dirty="0" err="1" smtClean="0">
                <a:latin typeface="Century Gothic" pitchFamily="34" charset="0"/>
              </a:rPr>
              <a:t>nano</a:t>
            </a:r>
            <a:r>
              <a:rPr lang="en-US" sz="2000" dirty="0" smtClean="0">
                <a:latin typeface="Century Gothic" pitchFamily="34" charset="0"/>
              </a:rPr>
              <a:t>-engineered materials </a:t>
            </a:r>
          </a:p>
          <a:p>
            <a:pPr>
              <a:buClr>
                <a:schemeClr val="tx1"/>
              </a:buClr>
              <a:buSzPct val="90000"/>
              <a:buNone/>
            </a:pPr>
            <a:endParaRPr lang="en-US" sz="2000" dirty="0" smtClean="0">
              <a:latin typeface="Century Gothic" pitchFamily="34" charset="0"/>
            </a:endParaRPr>
          </a:p>
          <a:p>
            <a:pPr>
              <a:buClr>
                <a:schemeClr val="tx1"/>
              </a:buClr>
              <a:buSzPct val="90000"/>
              <a:buNone/>
            </a:pPr>
            <a:r>
              <a:rPr lang="en-US" sz="2000" b="1" dirty="0" smtClean="0">
                <a:latin typeface="Century Gothic" pitchFamily="34" charset="0"/>
              </a:rPr>
              <a:t>Materials engineering </a:t>
            </a:r>
            <a:r>
              <a:rPr lang="en-US" sz="2000" dirty="0" smtClean="0">
                <a:latin typeface="Century Gothic" pitchFamily="34" charset="0"/>
              </a:rPr>
              <a:t>– fabrication and application of new materials </a:t>
            </a:r>
            <a:endParaRPr lang="en-US" sz="2000" dirty="0">
              <a:latin typeface="Century Gothic" pitchFamily="34" charset="0"/>
            </a:endParaRPr>
          </a:p>
        </p:txBody>
      </p:sp>
      <p:sp>
        <p:nvSpPr>
          <p:cNvPr id="10" name="Slide Number Placeholder 4"/>
          <p:cNvSpPr>
            <a:spLocks noGrp="1"/>
          </p:cNvSpPr>
          <p:nvPr>
            <p:ph type="sldNum" sz="quarter" idx="12"/>
          </p:nvPr>
        </p:nvSpPr>
        <p:spPr>
          <a:xfrm>
            <a:off x="6553200" y="6356350"/>
            <a:ext cx="2133600" cy="365125"/>
          </a:xfrm>
        </p:spPr>
        <p:txBody>
          <a:bodyPr/>
          <a:lstStyle/>
          <a:p>
            <a:fld id="{B5D49CEB-659C-4DB7-ADF1-24E4BD3E726F}" type="slidenum">
              <a:rPr lang="en-US" smtClean="0">
                <a:latin typeface="Century Gothic" pitchFamily="34" charset="0"/>
              </a:rPr>
              <a:pPr/>
              <a:t>6</a:t>
            </a:fld>
            <a:endParaRPr lang="en-US" dirty="0">
              <a:latin typeface="Century Gothic" pitchFamily="34" charset="0"/>
            </a:endParaRPr>
          </a:p>
        </p:txBody>
      </p:sp>
      <p:pic>
        <p:nvPicPr>
          <p:cNvPr id="59395" name="Picture 3"/>
          <p:cNvPicPr>
            <a:picLocks noChangeAspect="1" noChangeArrowheads="1"/>
          </p:cNvPicPr>
          <p:nvPr/>
        </p:nvPicPr>
        <p:blipFill>
          <a:blip r:embed="rId4" cstate="print"/>
          <a:srcRect/>
          <a:stretch>
            <a:fillRect/>
          </a:stretch>
        </p:blipFill>
        <p:spPr bwMode="auto">
          <a:xfrm>
            <a:off x="6629400" y="1828800"/>
            <a:ext cx="533400" cy="773806"/>
          </a:xfrm>
          <a:prstGeom prst="rect">
            <a:avLst/>
          </a:prstGeom>
          <a:noFill/>
          <a:ln w="9525">
            <a:noFill/>
            <a:miter lim="800000"/>
            <a:headEnd/>
            <a:tailEnd/>
          </a:ln>
        </p:spPr>
      </p:pic>
      <p:sp>
        <p:nvSpPr>
          <p:cNvPr id="59399" name="AutoShape 7" descr="https://encrypted-tbn2.gstatic.com/images?q=tbn:ANd9GcSLLJ-2ZbKywcGGQkiiSeD-Xk5uT9DWCwlstO53qthKeULo8Ny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9400"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00" y="2438400"/>
            <a:ext cx="706188" cy="657694"/>
          </a:xfrm>
          <a:prstGeom prst="rect">
            <a:avLst/>
          </a:prstGeom>
          <a:noFill/>
          <a:ln w="9525">
            <a:noFill/>
            <a:miter lim="800000"/>
            <a:headEnd/>
            <a:tailEnd/>
          </a:ln>
        </p:spPr>
      </p:pic>
      <p:pic>
        <p:nvPicPr>
          <p:cNvPr id="59405" name="Picture 1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67600" y="3733800"/>
            <a:ext cx="1295400" cy="728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504D"/>
                </a:solidFill>
                <a:latin typeface="Century Gothic"/>
                <a:cs typeface="Century Gothic"/>
              </a:rPr>
              <a:t>The impact of Materials Science</a:t>
            </a:r>
            <a:endParaRPr lang="en-US" b="1" dirty="0">
              <a:solidFill>
                <a:srgbClr val="C0504D"/>
              </a:solidFill>
              <a:latin typeface="Century Gothic"/>
              <a:cs typeface="Century Gothic"/>
            </a:endParaRPr>
          </a:p>
        </p:txBody>
      </p:sp>
      <p:sp>
        <p:nvSpPr>
          <p:cNvPr id="3" name="Content Placeholder 2"/>
          <p:cNvSpPr>
            <a:spLocks noGrp="1"/>
          </p:cNvSpPr>
          <p:nvPr>
            <p:ph idx="1"/>
          </p:nvPr>
        </p:nvSpPr>
        <p:spPr/>
        <p:txBody>
          <a:bodyPr/>
          <a:lstStyle/>
          <a:p>
            <a:r>
              <a:rPr lang="en-US" dirty="0" smtClean="0"/>
              <a:t>Materials have defined the progression of humankind: </a:t>
            </a:r>
            <a:r>
              <a:rPr lang="en-US" b="1" dirty="0" smtClean="0">
                <a:solidFill>
                  <a:srgbClr val="C0504D"/>
                </a:solidFill>
              </a:rPr>
              <a:t>Stone</a:t>
            </a:r>
            <a:r>
              <a:rPr lang="en-US" dirty="0" smtClean="0"/>
              <a:t> Age, </a:t>
            </a:r>
            <a:r>
              <a:rPr lang="en-US" b="1" dirty="0" smtClean="0">
                <a:solidFill>
                  <a:srgbClr val="C0504D"/>
                </a:solidFill>
              </a:rPr>
              <a:t>Bronze</a:t>
            </a:r>
            <a:r>
              <a:rPr lang="en-US" dirty="0" smtClean="0">
                <a:solidFill>
                  <a:srgbClr val="FF6600"/>
                </a:solidFill>
              </a:rPr>
              <a:t> </a:t>
            </a:r>
            <a:r>
              <a:rPr lang="en-US" dirty="0" smtClean="0"/>
              <a:t>Age,</a:t>
            </a:r>
            <a:r>
              <a:rPr lang="en-US" dirty="0" smtClean="0">
                <a:solidFill>
                  <a:srgbClr val="FF6600"/>
                </a:solidFill>
              </a:rPr>
              <a:t> </a:t>
            </a:r>
            <a:r>
              <a:rPr lang="en-US" b="1" dirty="0" smtClean="0">
                <a:solidFill>
                  <a:srgbClr val="C0504D"/>
                </a:solidFill>
              </a:rPr>
              <a:t>Iron</a:t>
            </a:r>
            <a:r>
              <a:rPr lang="en-US" dirty="0" smtClean="0">
                <a:solidFill>
                  <a:srgbClr val="C0504D"/>
                </a:solidFill>
              </a:rPr>
              <a:t> </a:t>
            </a:r>
            <a:r>
              <a:rPr lang="en-US" dirty="0" smtClean="0"/>
              <a:t>Age </a:t>
            </a:r>
          </a:p>
          <a:p>
            <a:endParaRPr lang="en-US" dirty="0" smtClean="0"/>
          </a:p>
          <a:p>
            <a:pPr>
              <a:buNone/>
            </a:pPr>
            <a:r>
              <a:rPr lang="en-US" dirty="0" smtClean="0"/>
              <a:t> </a:t>
            </a:r>
          </a:p>
          <a:p>
            <a:pPr>
              <a:buNone/>
            </a:pPr>
            <a:endParaRPr lang="en-US" dirty="0" smtClean="0"/>
          </a:p>
        </p:txBody>
      </p:sp>
      <p:sp>
        <p:nvSpPr>
          <p:cNvPr id="8" name="Rectangle 7"/>
          <p:cNvSpPr/>
          <p:nvPr/>
        </p:nvSpPr>
        <p:spPr>
          <a:xfrm>
            <a:off x="470848" y="2667000"/>
            <a:ext cx="8215952" cy="584775"/>
          </a:xfrm>
          <a:prstGeom prst="rect">
            <a:avLst/>
          </a:prstGeom>
        </p:spPr>
        <p:txBody>
          <a:bodyPr wrap="square">
            <a:spAutoFit/>
          </a:bodyPr>
          <a:lstStyle/>
          <a:p>
            <a:pPr>
              <a:buFont typeface="Arial" pitchFamily="34" charset="0"/>
              <a:buChar char="•"/>
            </a:pPr>
            <a:r>
              <a:rPr lang="en-US" sz="3200" dirty="0" smtClean="0"/>
              <a:t>  Today’s age: </a:t>
            </a:r>
            <a:r>
              <a:rPr lang="en-US" sz="3200" b="1" dirty="0" smtClean="0">
                <a:solidFill>
                  <a:schemeClr val="accent2"/>
                </a:solidFill>
              </a:rPr>
              <a:t>Silicon</a:t>
            </a:r>
            <a:r>
              <a:rPr lang="en-US" sz="3200" dirty="0" smtClean="0"/>
              <a:t> Age, </a:t>
            </a:r>
            <a:r>
              <a:rPr lang="en-US" sz="3200" b="1" dirty="0" smtClean="0">
                <a:solidFill>
                  <a:srgbClr val="C0504D"/>
                </a:solidFill>
              </a:rPr>
              <a:t>Information</a:t>
            </a:r>
            <a:r>
              <a:rPr lang="en-US" sz="3200" dirty="0" smtClean="0"/>
              <a:t> Age</a:t>
            </a:r>
            <a:endParaRPr lang="en-US" sz="3200" dirty="0"/>
          </a:p>
        </p:txBody>
      </p:sp>
      <p:sp>
        <p:nvSpPr>
          <p:cNvPr id="9" name="Rectangle 8"/>
          <p:cNvSpPr/>
          <p:nvPr/>
        </p:nvSpPr>
        <p:spPr>
          <a:xfrm>
            <a:off x="457200" y="5018782"/>
            <a:ext cx="8001000" cy="1077218"/>
          </a:xfrm>
          <a:prstGeom prst="rect">
            <a:avLst/>
          </a:prstGeom>
        </p:spPr>
        <p:txBody>
          <a:bodyPr wrap="square">
            <a:spAutoFit/>
          </a:bodyPr>
          <a:lstStyle/>
          <a:p>
            <a:pPr algn="ctr"/>
            <a:r>
              <a:rPr lang="en-US" sz="3200" b="1" dirty="0" smtClean="0"/>
              <a:t>New generation of materials created by pushing the boundaries of science/innovation</a:t>
            </a:r>
            <a:endParaRPr lang="en-US" sz="3200" b="1" dirty="0"/>
          </a:p>
        </p:txBody>
      </p:sp>
      <p:sp>
        <p:nvSpPr>
          <p:cNvPr id="10" name="TextBox 9"/>
          <p:cNvSpPr txBox="1"/>
          <p:nvPr/>
        </p:nvSpPr>
        <p:spPr>
          <a:xfrm>
            <a:off x="0" y="3657600"/>
            <a:ext cx="9144000" cy="1077218"/>
          </a:xfrm>
          <a:prstGeom prst="rect">
            <a:avLst/>
          </a:prstGeom>
          <a:noFill/>
        </p:spPr>
        <p:txBody>
          <a:bodyPr wrap="square" rtlCol="0">
            <a:spAutoFit/>
          </a:bodyPr>
          <a:lstStyle/>
          <a:p>
            <a:pPr algn="ctr"/>
            <a:r>
              <a:rPr lang="en-US" sz="3200" b="1" dirty="0" smtClean="0">
                <a:solidFill>
                  <a:srgbClr val="00B0F0"/>
                </a:solidFill>
              </a:rPr>
              <a:t>metals</a:t>
            </a:r>
            <a:r>
              <a:rPr lang="en-US" sz="3200" b="1" dirty="0" smtClean="0"/>
              <a:t> </a:t>
            </a:r>
            <a:r>
              <a:rPr lang="en-US" sz="3200" b="1" dirty="0" smtClean="0">
                <a:latin typeface="Times New Roman"/>
                <a:cs typeface="Times New Roman"/>
              </a:rPr>
              <a:t>• </a:t>
            </a:r>
            <a:r>
              <a:rPr lang="en-US" sz="3200" b="1" dirty="0" smtClean="0">
                <a:solidFill>
                  <a:srgbClr val="00B0F0"/>
                </a:solidFill>
              </a:rPr>
              <a:t>ceramics</a:t>
            </a:r>
            <a:r>
              <a:rPr lang="en-US" sz="3200" b="1" dirty="0" smtClean="0"/>
              <a:t> </a:t>
            </a:r>
            <a:r>
              <a:rPr lang="en-US" sz="3200" b="1" dirty="0" smtClean="0">
                <a:latin typeface="Times New Roman"/>
                <a:cs typeface="Times New Roman"/>
              </a:rPr>
              <a:t>• </a:t>
            </a:r>
            <a:r>
              <a:rPr lang="en-US" sz="3200" b="1" dirty="0" smtClean="0">
                <a:solidFill>
                  <a:srgbClr val="00B0F0"/>
                </a:solidFill>
              </a:rPr>
              <a:t>semiconductors</a:t>
            </a:r>
            <a:r>
              <a:rPr lang="en-US" sz="3200" b="1" dirty="0" smtClean="0"/>
              <a:t> </a:t>
            </a:r>
            <a:r>
              <a:rPr lang="en-US" sz="3200" b="1" dirty="0" smtClean="0">
                <a:latin typeface="Times New Roman"/>
                <a:cs typeface="Times New Roman"/>
              </a:rPr>
              <a:t>• </a:t>
            </a:r>
            <a:r>
              <a:rPr lang="en-US" sz="3200" b="1" dirty="0" smtClean="0">
                <a:solidFill>
                  <a:srgbClr val="00B0F0"/>
                </a:solidFill>
              </a:rPr>
              <a:t>polymers</a:t>
            </a:r>
          </a:p>
          <a:p>
            <a:pPr algn="ctr"/>
            <a:r>
              <a:rPr lang="en-US" sz="3200" b="1" dirty="0" smtClean="0">
                <a:solidFill>
                  <a:srgbClr val="C0504D"/>
                </a:solidFill>
              </a:rPr>
              <a:t>composites</a:t>
            </a:r>
            <a:r>
              <a:rPr lang="en-US" sz="3200" b="1" dirty="0" smtClean="0">
                <a:latin typeface="Times New Roman"/>
                <a:cs typeface="Times New Roman"/>
              </a:rPr>
              <a:t> •</a:t>
            </a:r>
            <a:r>
              <a:rPr lang="en-US" sz="3200" b="1" dirty="0" smtClean="0"/>
              <a:t> </a:t>
            </a:r>
            <a:r>
              <a:rPr lang="en-US" sz="3200" b="1" dirty="0" smtClean="0">
                <a:solidFill>
                  <a:srgbClr val="C0504D"/>
                </a:solidFill>
              </a:rPr>
              <a:t>smart materials </a:t>
            </a:r>
            <a:endParaRPr lang="en-US" sz="3200" b="1" dirty="0">
              <a:solidFill>
                <a:srgbClr val="C0504D"/>
              </a:solidFill>
            </a:endParaRPr>
          </a:p>
        </p:txBody>
      </p:sp>
      <p:sp>
        <p:nvSpPr>
          <p:cNvPr id="13" name="Slide Number Placeholder 12"/>
          <p:cNvSpPr>
            <a:spLocks noGrp="1"/>
          </p:cNvSpPr>
          <p:nvPr>
            <p:ph type="sldNum" sz="quarter" idx="12"/>
          </p:nvPr>
        </p:nvSpPr>
        <p:spPr/>
        <p:txBody>
          <a:bodyPr/>
          <a:lstStyle/>
          <a:p>
            <a:fld id="{2F7B5CF3-583D-4C2A-8469-D4384CE298EF}"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p:spPr>
        <p:txBody>
          <a:bodyPr>
            <a:normAutofit/>
          </a:bodyPr>
          <a:lstStyle/>
          <a:p>
            <a:r>
              <a:rPr lang="en-US" sz="4600" b="1" dirty="0" smtClean="0">
                <a:solidFill>
                  <a:srgbClr val="C0504D"/>
                </a:solidFill>
              </a:rPr>
              <a:t>What do Materials Scientists do?</a:t>
            </a:r>
            <a:endParaRPr lang="en-US" sz="5100" b="1" dirty="0">
              <a:solidFill>
                <a:srgbClr val="C0504D"/>
              </a:solidFill>
            </a:endParaRPr>
          </a:p>
        </p:txBody>
      </p:sp>
      <p:sp>
        <p:nvSpPr>
          <p:cNvPr id="5" name="Content Placeholder 4"/>
          <p:cNvSpPr>
            <a:spLocks noGrp="1"/>
          </p:cNvSpPr>
          <p:nvPr>
            <p:ph idx="1"/>
          </p:nvPr>
        </p:nvSpPr>
        <p:spPr>
          <a:xfrm>
            <a:off x="457200" y="1371600"/>
            <a:ext cx="8229600" cy="4525963"/>
          </a:xfrm>
        </p:spPr>
        <p:txBody>
          <a:bodyPr/>
          <a:lstStyle/>
          <a:p>
            <a:r>
              <a:rPr lang="en-US" dirty="0" smtClean="0"/>
              <a:t>Investigate how materials are made, figure out how they can be changed and improved, and engineer entirely new materials.</a:t>
            </a:r>
          </a:p>
          <a:p>
            <a:endParaRPr lang="en-US" dirty="0"/>
          </a:p>
        </p:txBody>
      </p:sp>
      <p:pic>
        <p:nvPicPr>
          <p:cNvPr id="6" name="Picture 5" descr="material science word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2895600"/>
            <a:ext cx="4981575" cy="3082925"/>
          </a:xfrm>
          <a:prstGeom prst="rect">
            <a:avLst/>
          </a:prstGeom>
          <a:noFill/>
        </p:spPr>
      </p:pic>
      <p:sp>
        <p:nvSpPr>
          <p:cNvPr id="9" name="Slide Number Placeholder 8"/>
          <p:cNvSpPr>
            <a:spLocks noGrp="1"/>
          </p:cNvSpPr>
          <p:nvPr>
            <p:ph type="sldNum" sz="quarter" idx="12"/>
          </p:nvPr>
        </p:nvSpPr>
        <p:spPr/>
        <p:txBody>
          <a:bodyPr/>
          <a:lstStyle/>
          <a:p>
            <a:fld id="{2F7B5CF3-583D-4C2A-8469-D4384CE298EF}" type="slidenum">
              <a:rPr lang="en-US" smtClean="0"/>
              <a:pPr/>
              <a:t>8</a:t>
            </a:fld>
            <a:endParaRPr lang="en-US"/>
          </a:p>
        </p:txBody>
      </p:sp>
      <p:sp>
        <p:nvSpPr>
          <p:cNvPr id="2" name="TextBox 1"/>
          <p:cNvSpPr txBox="1"/>
          <p:nvPr/>
        </p:nvSpPr>
        <p:spPr>
          <a:xfrm>
            <a:off x="762000" y="6019800"/>
            <a:ext cx="7371129" cy="400110"/>
          </a:xfrm>
          <a:prstGeom prst="rect">
            <a:avLst/>
          </a:prstGeom>
          <a:noFill/>
        </p:spPr>
        <p:txBody>
          <a:bodyPr wrap="none" rtlCol="0">
            <a:spAutoFit/>
          </a:bodyPr>
          <a:lstStyle/>
          <a:p>
            <a:r>
              <a:rPr lang="en-US" sz="2000" b="1" dirty="0" smtClean="0">
                <a:solidFill>
                  <a:srgbClr val="0000FF"/>
                </a:solidFill>
              </a:rPr>
              <a:t>Materials science is an </a:t>
            </a:r>
            <a:r>
              <a:rPr lang="en-US" sz="2000" b="1" dirty="0" smtClean="0">
                <a:solidFill>
                  <a:srgbClr val="C0504D"/>
                </a:solidFill>
              </a:rPr>
              <a:t>interdisciplinary field </a:t>
            </a:r>
            <a:r>
              <a:rPr lang="en-US" sz="2000" b="1" dirty="0" smtClean="0">
                <a:solidFill>
                  <a:srgbClr val="0000FF"/>
                </a:solidFill>
              </a:rPr>
              <a:t>with many applications</a:t>
            </a:r>
            <a:endParaRPr lang="en-US" sz="2000" b="1"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b="1" dirty="0" smtClean="0">
                <a:solidFill>
                  <a:srgbClr val="C0504D"/>
                </a:solidFill>
                <a:latin typeface="Century Gothic"/>
                <a:cs typeface="Century Gothic"/>
              </a:rPr>
              <a:t>What is structure?</a:t>
            </a:r>
            <a:r>
              <a:rPr lang="en-US" sz="4000" b="1" dirty="0" smtClean="0">
                <a:solidFill>
                  <a:srgbClr val="FF0000"/>
                </a:solidFill>
                <a:latin typeface="Century Gothic"/>
                <a:cs typeface="Century Gothic"/>
              </a:rPr>
              <a:t/>
            </a:r>
            <a:br>
              <a:rPr lang="en-US" sz="4000" b="1" dirty="0" smtClean="0">
                <a:solidFill>
                  <a:srgbClr val="FF0000"/>
                </a:solidFill>
                <a:latin typeface="Century Gothic"/>
                <a:cs typeface="Century Gothic"/>
              </a:rPr>
            </a:br>
            <a:r>
              <a:rPr lang="en-US" sz="3200" b="1" dirty="0" smtClean="0">
                <a:solidFill>
                  <a:srgbClr val="C0504D"/>
                </a:solidFill>
                <a:latin typeface="Century Gothic"/>
                <a:cs typeface="Century Gothic"/>
              </a:rPr>
              <a:t>Atomic Structure – 10</a:t>
            </a:r>
            <a:r>
              <a:rPr lang="en-US" sz="3200" b="1" baseline="30000" dirty="0" smtClean="0">
                <a:solidFill>
                  <a:srgbClr val="C0504D"/>
                </a:solidFill>
                <a:latin typeface="Century Gothic"/>
                <a:cs typeface="Century Gothic"/>
              </a:rPr>
              <a:t>-10</a:t>
            </a:r>
            <a:r>
              <a:rPr lang="en-US" sz="3200" b="1" dirty="0" smtClean="0">
                <a:solidFill>
                  <a:srgbClr val="C0504D"/>
                </a:solidFill>
                <a:latin typeface="Century Gothic"/>
                <a:cs typeface="Century Gothic"/>
              </a:rPr>
              <a:t> m</a:t>
            </a:r>
            <a:endParaRPr lang="en-US" sz="3200" b="1" dirty="0">
              <a:solidFill>
                <a:srgbClr val="C0504D"/>
              </a:solidFill>
              <a:latin typeface="Century Gothic"/>
              <a:cs typeface="Century Gothic"/>
            </a:endParaRPr>
          </a:p>
        </p:txBody>
      </p:sp>
      <p:sp>
        <p:nvSpPr>
          <p:cNvPr id="3" name="Content Placeholder 2"/>
          <p:cNvSpPr>
            <a:spLocks noGrp="1"/>
          </p:cNvSpPr>
          <p:nvPr>
            <p:ph idx="1"/>
          </p:nvPr>
        </p:nvSpPr>
        <p:spPr>
          <a:xfrm>
            <a:off x="0" y="1416050"/>
            <a:ext cx="5715000" cy="5410200"/>
          </a:xfrm>
        </p:spPr>
        <p:txBody>
          <a:bodyPr>
            <a:noAutofit/>
          </a:bodyPr>
          <a:lstStyle/>
          <a:p>
            <a:pPr>
              <a:spcBef>
                <a:spcPts val="300"/>
              </a:spcBef>
            </a:pPr>
            <a:r>
              <a:rPr lang="en-US" sz="2400" dirty="0" smtClean="0"/>
              <a:t>Pertains to electron structure and atomic arrangement </a:t>
            </a:r>
          </a:p>
          <a:p>
            <a:pPr>
              <a:spcBef>
                <a:spcPts val="300"/>
              </a:spcBef>
            </a:pPr>
            <a:r>
              <a:rPr lang="en-US" sz="2400" dirty="0" smtClean="0"/>
              <a:t>Atom length scale</a:t>
            </a:r>
          </a:p>
          <a:p>
            <a:pPr lvl="1">
              <a:spcBef>
                <a:spcPts val="300"/>
              </a:spcBef>
              <a:buFont typeface="Wingdings" charset="2"/>
              <a:buChar char="Ø"/>
            </a:pPr>
            <a:r>
              <a:rPr lang="en-US" sz="2000" dirty="0" smtClean="0"/>
              <a:t>Includes electron structure – </a:t>
            </a:r>
            <a:r>
              <a:rPr lang="en-US" sz="2000" b="1" u="sng" dirty="0" smtClean="0">
                <a:solidFill>
                  <a:srgbClr val="C0504D"/>
                </a:solidFill>
              </a:rPr>
              <a:t>atomic bonding</a:t>
            </a:r>
          </a:p>
          <a:p>
            <a:pPr lvl="2">
              <a:spcBef>
                <a:spcPts val="300"/>
              </a:spcBef>
            </a:pPr>
            <a:r>
              <a:rPr lang="en-US" sz="1800" dirty="0" smtClean="0"/>
              <a:t>ionic </a:t>
            </a:r>
          </a:p>
          <a:p>
            <a:pPr lvl="2">
              <a:spcBef>
                <a:spcPts val="300"/>
              </a:spcBef>
            </a:pPr>
            <a:r>
              <a:rPr lang="en-US" sz="1800" dirty="0" smtClean="0"/>
              <a:t>covalent</a:t>
            </a:r>
          </a:p>
          <a:p>
            <a:pPr lvl="2">
              <a:spcBef>
                <a:spcPts val="300"/>
              </a:spcBef>
            </a:pPr>
            <a:r>
              <a:rPr lang="en-US" sz="1800" dirty="0" smtClean="0"/>
              <a:t>metallic</a:t>
            </a:r>
          </a:p>
          <a:p>
            <a:pPr lvl="2">
              <a:spcBef>
                <a:spcPts val="300"/>
              </a:spcBef>
            </a:pPr>
            <a:r>
              <a:rPr lang="en-US" sz="1800" dirty="0" smtClean="0"/>
              <a:t>secondary bonding (Van der Waals)</a:t>
            </a:r>
          </a:p>
          <a:p>
            <a:pPr marL="914400" lvl="2" indent="0">
              <a:spcBef>
                <a:spcPts val="300"/>
              </a:spcBef>
              <a:buNone/>
            </a:pPr>
            <a:endParaRPr lang="en-US" sz="1800" dirty="0" smtClean="0"/>
          </a:p>
          <a:p>
            <a:pPr lvl="1">
              <a:spcBef>
                <a:spcPts val="300"/>
              </a:spcBef>
              <a:buFont typeface="Wingdings" charset="2"/>
              <a:buChar char="Ø"/>
            </a:pPr>
            <a:r>
              <a:rPr lang="en-US" sz="2000" dirty="0" smtClean="0">
                <a:solidFill>
                  <a:srgbClr val="0000FF"/>
                </a:solidFill>
              </a:rPr>
              <a:t>Atomic ordering – </a:t>
            </a:r>
            <a:r>
              <a:rPr lang="en-US" sz="2000" b="1" u="sng" dirty="0" smtClean="0">
                <a:solidFill>
                  <a:srgbClr val="C0504D"/>
                </a:solidFill>
              </a:rPr>
              <a:t>crystal structure</a:t>
            </a:r>
          </a:p>
          <a:p>
            <a:pPr lvl="2">
              <a:spcBef>
                <a:spcPts val="300"/>
              </a:spcBef>
            </a:pPr>
            <a:r>
              <a:rPr lang="en-US" sz="1800" dirty="0" smtClean="0">
                <a:solidFill>
                  <a:srgbClr val="7E0000"/>
                </a:solidFill>
              </a:rPr>
              <a:t>Crystalline</a:t>
            </a:r>
          </a:p>
          <a:p>
            <a:pPr lvl="2">
              <a:spcBef>
                <a:spcPts val="300"/>
              </a:spcBef>
            </a:pPr>
            <a:r>
              <a:rPr lang="en-US" sz="1800" dirty="0" smtClean="0">
                <a:solidFill>
                  <a:srgbClr val="0000FF"/>
                </a:solidFill>
              </a:rPr>
              <a:t>Polycrystalline</a:t>
            </a:r>
          </a:p>
          <a:p>
            <a:pPr lvl="2">
              <a:spcBef>
                <a:spcPts val="300"/>
              </a:spcBef>
            </a:pPr>
            <a:r>
              <a:rPr lang="en-US" sz="1800" dirty="0" smtClean="0">
                <a:solidFill>
                  <a:srgbClr val="0000FF"/>
                </a:solidFill>
              </a:rPr>
              <a:t>Amorphous</a:t>
            </a:r>
          </a:p>
          <a:p>
            <a:pPr marL="857250" lvl="1" indent="-342900">
              <a:spcBef>
                <a:spcPts val="300"/>
              </a:spcBef>
              <a:buFont typeface="Wingdings" charset="2"/>
              <a:buChar char="Ø"/>
            </a:pPr>
            <a:r>
              <a:rPr lang="en-US" sz="2200" dirty="0" smtClean="0">
                <a:solidFill>
                  <a:srgbClr val="0000FF"/>
                </a:solidFill>
              </a:rPr>
              <a:t>L</a:t>
            </a:r>
            <a:r>
              <a:rPr lang="en-US" sz="2000" dirty="0" smtClean="0">
                <a:solidFill>
                  <a:srgbClr val="0000FF"/>
                </a:solidFill>
              </a:rPr>
              <a:t>ong </a:t>
            </a:r>
            <a:r>
              <a:rPr lang="en-US" sz="2000" dirty="0">
                <a:solidFill>
                  <a:srgbClr val="0000FF"/>
                </a:solidFill>
              </a:rPr>
              <a:t>range (metals), short range (glass)</a:t>
            </a:r>
            <a:endParaRPr lang="en-US" sz="2000" dirty="0" smtClean="0">
              <a:solidFill>
                <a:srgbClr val="0000FF"/>
              </a:solidFill>
            </a:endParaRPr>
          </a:p>
        </p:txBody>
      </p:sp>
      <p:sp>
        <p:nvSpPr>
          <p:cNvPr id="7" name="AutoShape 6" descr="data:image/jpg;base64,/9j/4AAQSkZJRgABAQAAAQABAAD/2wCEAAkGBhQQEBUREhAWFBQUFhUZFRUVFRgVGhgcGBkWGRscGBUXHCYgFxkkGhQVHzshIyopLCwsGB4xNTEqNicrLCkBCQoKDgwOGg8PGjUkHCQsLyksLCksKSwsNSwsNSwpLDA1LywqLCwtKjQsNSk1NSksLCksLSwpLCkpKSksLSwsNP/AABEIAJAA0QMBIgACEQEDEQH/xAAbAAEAAgMBAQAAAAAAAAAAAAAABAYCAwUHAf/EAEAQAAIBAgMEBwQJAgQHAAAAAAECAAMRBBIhBQYxURMiQWFxgZEHMkKhFCNScoKSscHwFWIzorPhJDRDc7LR4v/EABkBAQADAQEAAAAAAAAAAAAAAAACAwQBBf/EACIRAQACAgICAwADAAAAAAAAAAABAgMREiETMQQiQWFxgf/aAAwDAQACEQMRAD8A9xiIgIiICJFq48A5UUuw4heA+8x0Xw490x6Cq/vVAg+zTFz5uw18gIEwmUbH+0RqYFcU6bUMxBGY9JlHFuXA3tLYdk0z7wZ/vuzfIm0p2J9kyPV/5pxQzX6HKL2vfKKmb3ez3b98hbl+NOCcXfkXrD1xURXXVWAYeBFx+s2SCuxaKgBaYWwAGQlOH3SJl9DdfcrN4OM4/ZvnJsyZEh/Tin+KmX+8HMnmbAr5i3fJatcXHCB9iIgIiRamPF8qKajDiF4D7zHQeHHugSokL6PVf36mQfZpj9XYXPkBPv8ASaZ94F/vszfIm0CrbT3+anmqU0ptTRypUsQ7ZeJHYOBHbLbs/HLXpU6ye7URXW/JgCP1lL2n7Kkq1SVxT06LMS1IKDa+pCvm0F9bEGWzD7Bo01VETKFAAysymwFhqpF5CvL9ac04tR4/boRIf0N19ysfCoM49dG+cDHldKqZP7gcyfmsCvmBJsyZE+Az7AREQEREBERAgYzb1Ci2SpWRG5E8+fLzmV2rcCVpcxoz+B+Ffme7t8u3iXFdJXoLhqlYVazlXWmWVtTbrAWFgctieInpW7GBqUMHQpVTeolNQ2t9eV+23DykK2mZacuKtKxMTvbo0qQUZVAAHYNJnESbMREQEREBKnvTtT6JUpU0qGktXOWIANguX3A2gN2lsnO23sCjjKYp10zAG6kEqynhdWGonLbmOlmK1a2ibR0re4W9NXE1a9Co3SCkFZalgDqSLG2h4A+Zl0ZgBcmwHEzh7M3ZpYBCcKhGt6gJLFx4n4h2eY7ZOpP9IOYG9IcP7zzP9o+Z8JysTEdu5bVteZrGoZWatzWn3aM/ifhX5nukunTCgKoAA4AaCZRJKiIiAiIgIIiIHA3hx30GmHpkDO4QIQSoJBNwB7uinTgZydhb5u2OGEqMtQOHKVFXKbqM2q8rBte6WjbOx6eLotRqglWtwNiCNQQewiV/Y24lLZ9Q4im1Sq9iD0hUkIbXyBQBm089R2yExbf8NNLYoxzEx9ltiY03DAEG4IBB7jMpNmIiICRcfVIARTZnOUHkOJbyF/O0lSHQ69Z27EARfE9Zj80H4YEmjSCKFUWAAA8pnEQEREBERAREQERECJj6hsKamzVDa/2R8R8baeJEwwtMUX6ICyMMyDkR7y/o3m0yw3Xqu/YtkXy1Y+pA/DG1FOTOPepkOPLiPNSw84EyJ8Vri47Z9gIiICIiAiIgIiIEPDfV1DT+Frundr1h6kH8XdJkh7UFkFQcabBvLg3+UtJgMBERASHsnWlm+2zt6sSPlaatsbZGHyDLneobItwt7WuSx4AXGveJzN0d5Urg4Yrkq0FUML5gwFlzKe3Wc3G9LPHbjy10skRE6rIiIFc3k3gamehomz26zccvcO+U3HYNn6zsWPNiSfnJNTF3xFUtx6R/kxt8hJe1dpioB1QLC2nbPaxU8WorH9yzWnl7cHBb0YjAuCHNSlfrUmJbTtyk6qf4RPVtnbQTEUkrUzdHAKnx5988X2vUBB5a/pL37I67NgCDwSs4Xwyo3/kzSv52KvGLx7SxWnel2nwmfZrxB6jeB/SeSvVrbu03w+zxVU2LsMzD4RUYsTfs42v3yubtbytU2ktCnUqVKNVXzrUcvlshN7ngcwtb+4S/4XDrUwyI6hlamoKsLgjKOIPGatlbuYbCFjQoJTLcSo1Pdc627pCazM7aaZaVxzWY7b9kteil+IGU/hJX9pLkPZfuN/3a3+q8mSbMStbybwMrdDRNm+Jxrl7h3yyzzGnjL1nZuOdr/mM1/FxxeZmfxXedI+OwZbrOxY82JJ+f84yPs/eyvgXBzNUo361NiW0uL5CdVI9J3Nr7TFQCwAsLaf7SnbYqAg+c9alfJTV4UT1PT2zA41a1NatM3R1DKe4zfKb7J67Ns4BuCVKir4dU/qxlyng5K8bTVqidxsiIkHWNWmGUqeBBB89JG2VUzUUJ45QD4jQ/MGY7X2quGp9I2tyFVRxYngNfAnyM4m729CtXODqJ0dW9Rl6wdWGYuQGsNQG+RnNxvSyMdpryiOloiInVavb47stjaaGlUFOrSJKEi4Ia1wbaj3V1HKc32f7othTUxFaqHq1LpZb5UVWNwL6nrL8pc5DwRyvUp8mzjwf/AOg8jxje1vmvw4b6TIiJJUREQPNN+Nlthq5rqCaVU3JHwsdCD4nXzlaq7V04z26rSDAqwBB0IIuD4gysYr2Z4Co2boCt+xHZR6A6T1MPzorWK3j0oti3PTyOo74hxRpKXdzYAD+evZae27p7C+hYSnQvdgCXI7WY3Nu7s8ps2Nuzh8HfoKKoTxbix8WOttOE6kzfJ+TObqPSdKcSYutwRzEyiZFiDs6uFw6MxChUFydAMuhv6T7gNtUa5K0qquV4gHUeR7Jwt58JVfC1qVFSz06i1Agtd0Y5rDzzfllR2FTxVXHDFNQektNXVi6GnnZ1NNEAYC/WZD+GQm0xOmmmKtsc3me4embJ1pA/aLt+Z2b95MmuhSyIqj4QB6C02SbMTzDfXZjYSu1YA9DVNww+FjxU+JNx4909PmFairqVZQykWIIuD4gy/BmnDbaNq8oeJVtq6cf5/BOUc+KqLRorndzawH8sO/unreJ9mWAds3Qle5HZR6AzsbH3cw+DBFCiqX4txY+LHUjunoX+fXj9Y7UxinfbHdnYgweFp0L3KjrHmxN2I7rn0tOpETyZnc7loIiJwcjejYX0zDmkHyMGDI9r2YX4jtFiR5ys7k7j1KVZcbiKyu2T6tUBsM41LFra2JFu/jLntOpak1uLdVfFjlH6yRTphVCjgAAPKR4xva2M160mkT0yiIklRIeN6jLV7B1X+63b5Gx8LyZPjKCCCLg6EQPsTn0sUKH1dVwoHuOxABXkSfiHDwsecnU6oYXUgg8CDceogZREQEREBERAREQOZtnGLhlOKfSnTRulPJQLg+RH+YyuezfeBtp4OlXckkVK7P3MatTo1/ChB/LO5vjtMYfAYioRcihWIXnZGPb2aayBuJh0wWz8PQfKmWjTbNoobMoJJJ+IE2PlAtMTCjXVxmVgwPapBHqJnAREQEREBERARMalQKLkgAcSTYepkV9oqyg0mWoWNlykML8yV7Be5/3gfG+srAfDS1Pe5Gg8lJP4hJs04XD5FtxPFjzJ1J9ZugIiICIiBQ/aJjnoVaVVqeehkYai6q5PFuWhFj3Ga/ZXWfJWLhkpVHU0FYEA2BDlb6a9TQcjPQJhWohxlYXB7DIcfttonPvF49M4kLo6lP3T0q8mNnHg3BvA28ZnT2khOUnI32XGU+V+PleTZ0qInGr73YZHyNUtdsubK2S/LPa05M6SrW1vUOzEAzRXxyU9GcAngvFj4KNTOot80YnFBLC2Zj7qjif/AEO86TT01Sp7i9Gv2nHW8k/c+hm/D4QJci5Y8WOpPif24QKf7T1YbLrAkGrXNGiB2fW1qalV/CW17beU+e0Cs2HGHqdHnoU8wcWzAGyhS3JbZtZJ3+XpKmzqA/6mPosRzWgr1m8uoJbROTG40sxX4Wi2tvOfZZiHarXexSjUy9GGBAZgWLFL6cCOHdy09HmutQVxlYXH84cjI2WpT4fWryJs4/Fwbzse8xWNRoy5PJebJsSLT2khOUtlb7LjKfIHj5SVOqyJx8bvZh6L5XqEWOUsFYqDyLAWBnXVgQCDcHUEds5tKa2juYfYkevj0Q2ZxfsUasfBRqZq6WpU91ejX7TC7eSdnifSdRVz2iY1qSUmAzorlqiAZtABZio+AG4J4azh+zKo9bGV66oVoGmRe1lZy4Iy6dgz+ono2HwoS9rknixNyfEzdIcfttojPrF49f6RESbOREQEREBERATGpTDCzAEciLj0MyiBCOyKfwgp9xmQegNp5dtHdTaL/wDBijenmNquZclidW43BI1tb1nr0SNqxZfiz2xb052F2Kq01Rmd8qqLmo2tgBwB7pMoYVKfuIq+AA9ec2xJKCIiBU9s/WbawFO/+FRxdYjvIp0R/qPLZK7R2XUO16mKZLUhhKdKm1wbsaru+nEaZJYoCIiBhUpBhZlBHIi49DI39Jpj3QyfcdlHoDb5SZEDybbe7O0Mz4anRNSm7sy1c6het2tc3BsSOHrPQ9lbvrSoUqTs7mnTRSS72OUAcLjTSdaJGtYhflz2yRET+NVDCogsiKv3QB+k2xEkoIiICIiAiIgIiICIiAiIgIiIGjHVGWk5TLnCtkzGy5rdW55XtK/S3tZSxdM1NFo53C9GytUq16RXoyzElWpICL9pIJ4Sy1aQZSrAMpBBBFwQeIIPETTTwFNRZaSAdXQKAOqxZezsYkjkTeBxzvUQ+RqBByJUJFRWARlqtfT4gKLCw0JIsSLkZ4XeY1Mqrh2DvYqGYKMpXNfMRxAFrAHXtI1nTw2y6NM3p0aaHmqKvZbsHIkTH+j0MmToKeS+bL0a2va17Wte2l+UDkUdvVqiYRlUXxCsz2TPawU6fWAAa8bnumvCb53TM9FiFBDso0DCmaugPEZQBxvc8LazuVtk0XCK1Cmwp+4GpqQv3QR1fKZLs2kGDiigYCwYIoIHC17XtqYHJ2jvBVoqrtQGW1RnAqBjZabOMpta9xbWw5Ez7id6OjVnaicoNVRZgSXpKzMMptZeowDHjYaAEE9Onsqiq5Vo0wuugRQNRlOluWnhMm2bSLFzSQswIZiikkGwIJtciyrp3DlAg4fbxasKLUijZmUnNdcwRKoAIGpKODY24Na9rzrzR9Bp5+k6NM4vZ8ozagA9a19QqjyE3wEREBERAREQEREBERA//9k="/>
          <p:cNvSpPr>
            <a:spLocks noChangeAspect="1" noChangeArrowheads="1"/>
          </p:cNvSpPr>
          <p:nvPr/>
        </p:nvSpPr>
        <p:spPr bwMode="auto">
          <a:xfrm>
            <a:off x="74613" y="-655638"/>
            <a:ext cx="1990725" cy="1371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data:image/jpg;base64,/9j/4AAQSkZJRgABAQAAAQABAAD/2wCEAAkGBhQQEBUREhAWFBQUFhUZFRUVFRgVGhgcGBkWGRscGBUXHCYgFxkkGhQVHzshIyopLCwsGB4xNTEqNicrLCkBCQoKDgwOGg8PGjUkHCQsLyksLCksKSwsNSwsNSwpLDA1LywqLCwtKjQsNSk1NSksLCksLSwpLCkpKSksLSwsNP/AABEIAJAA0QMBIgACEQEDEQH/xAAbAAEAAgMBAQAAAAAAAAAAAAAABAYCAwUHAf/EAEAQAAIBAgMEBwQJAgQHAAAAAAECAAMRBBIhBQYxURMiQWFxgZEHMkKhFCNScoKSscHwFWIzorPhJDRDc7LR4v/EABkBAQADAQEAAAAAAAAAAAAAAAACAwQBBf/EACIRAQACAgICAwADAAAAAAAAAAABAgMREiETMQQiQWFxgf/aAAwDAQACEQMRAD8A9xiIgIiICJFq48A5UUuw4heA+8x0Xw490x6Cq/vVAg+zTFz5uw18gIEwmUbH+0RqYFcU6bUMxBGY9JlHFuXA3tLYdk0z7wZ/vuzfIm0p2J9kyPV/5pxQzX6HKL2vfKKmb3ez3b98hbl+NOCcXfkXrD1xURXXVWAYeBFx+s2SCuxaKgBaYWwAGQlOH3SJl9DdfcrN4OM4/ZvnJsyZEh/Tin+KmX+8HMnmbAr5i3fJatcXHCB9iIgIiRamPF8qKajDiF4D7zHQeHHugSokL6PVf36mQfZpj9XYXPkBPv8ASaZ94F/vszfIm0CrbT3+anmqU0ptTRypUsQ7ZeJHYOBHbLbs/HLXpU6ye7URXW/JgCP1lL2n7Kkq1SVxT06LMS1IKDa+pCvm0F9bEGWzD7Bo01VETKFAAysymwFhqpF5CvL9ac04tR4/boRIf0N19ysfCoM49dG+cDHldKqZP7gcyfmsCvmBJsyZE+Az7AREQEREBERAgYzb1Ci2SpWRG5E8+fLzmV2rcCVpcxoz+B+Ffme7t8u3iXFdJXoLhqlYVazlXWmWVtTbrAWFgctieInpW7GBqUMHQpVTeolNQ2t9eV+23DykK2mZacuKtKxMTvbo0qQUZVAAHYNJnESbMREQEREBKnvTtT6JUpU0qGktXOWIANguX3A2gN2lsnO23sCjjKYp10zAG6kEqynhdWGonLbmOlmK1a2ibR0re4W9NXE1a9Co3SCkFZalgDqSLG2h4A+Zl0ZgBcmwHEzh7M3ZpYBCcKhGt6gJLFx4n4h2eY7ZOpP9IOYG9IcP7zzP9o+Z8JysTEdu5bVteZrGoZWatzWn3aM/ifhX5nukunTCgKoAA4AaCZRJKiIiAiIgIIiIHA3hx30GmHpkDO4QIQSoJBNwB7uinTgZydhb5u2OGEqMtQOHKVFXKbqM2q8rBte6WjbOx6eLotRqglWtwNiCNQQewiV/Y24lLZ9Q4im1Sq9iD0hUkIbXyBQBm089R2yExbf8NNLYoxzEx9ltiY03DAEG4IBB7jMpNmIiICRcfVIARTZnOUHkOJbyF/O0lSHQ69Z27EARfE9Zj80H4YEmjSCKFUWAAA8pnEQEREBERAREQERECJj6hsKamzVDa/2R8R8baeJEwwtMUX6ICyMMyDkR7y/o3m0yw3Xqu/YtkXy1Y+pA/DG1FOTOPepkOPLiPNSw84EyJ8Vri47Z9gIiICIiAiIgIiIEPDfV1DT+Frundr1h6kH8XdJkh7UFkFQcabBvLg3+UtJgMBERASHsnWlm+2zt6sSPlaatsbZGHyDLneobItwt7WuSx4AXGveJzN0d5Urg4Yrkq0FUML5gwFlzKe3Wc3G9LPHbjy10skRE6rIiIFc3k3gamehomz26zccvcO+U3HYNn6zsWPNiSfnJNTF3xFUtx6R/kxt8hJe1dpioB1QLC2nbPaxU8WorH9yzWnl7cHBb0YjAuCHNSlfrUmJbTtyk6qf4RPVtnbQTEUkrUzdHAKnx5988X2vUBB5a/pL37I67NgCDwSs4Xwyo3/kzSv52KvGLx7SxWnel2nwmfZrxB6jeB/SeSvVrbu03w+zxVU2LsMzD4RUYsTfs42v3yubtbytU2ktCnUqVKNVXzrUcvlshN7ngcwtb+4S/4XDrUwyI6hlamoKsLgjKOIPGatlbuYbCFjQoJTLcSo1Pdc627pCazM7aaZaVxzWY7b9kteil+IGU/hJX9pLkPZfuN/3a3+q8mSbMStbybwMrdDRNm+Jxrl7h3yyzzGnjL1nZuOdr/mM1/FxxeZmfxXedI+OwZbrOxY82JJ+f84yPs/eyvgXBzNUo361NiW0uL5CdVI9J3Nr7TFQCwAsLaf7SnbYqAg+c9alfJTV4UT1PT2zA41a1NatM3R1DKe4zfKb7J67Ns4BuCVKir4dU/qxlyng5K8bTVqidxsiIkHWNWmGUqeBBB89JG2VUzUUJ45QD4jQ/MGY7X2quGp9I2tyFVRxYngNfAnyM4m729CtXODqJ0dW9Rl6wdWGYuQGsNQG+RnNxvSyMdpryiOloiInVavb47stjaaGlUFOrSJKEi4Ia1wbaj3V1HKc32f7othTUxFaqHq1LpZb5UVWNwL6nrL8pc5DwRyvUp8mzjwf/AOg8jxje1vmvw4b6TIiJJUREQPNN+Nlthq5rqCaVU3JHwsdCD4nXzlaq7V04z26rSDAqwBB0IIuD4gysYr2Z4Co2boCt+xHZR6A6T1MPzorWK3j0oti3PTyOo74hxRpKXdzYAD+evZae27p7C+hYSnQvdgCXI7WY3Nu7s8ps2Nuzh8HfoKKoTxbix8WOttOE6kzfJ+TObqPSdKcSYutwRzEyiZFiDs6uFw6MxChUFydAMuhv6T7gNtUa5K0qquV4gHUeR7Jwt58JVfC1qVFSz06i1Agtd0Y5rDzzfllR2FTxVXHDFNQektNXVi6GnnZ1NNEAYC/WZD+GQm0xOmmmKtsc3me4embJ1pA/aLt+Z2b95MmuhSyIqj4QB6C02SbMTzDfXZjYSu1YA9DVNww+FjxU+JNx4909PmFairqVZQykWIIuD4gy/BmnDbaNq8oeJVtq6cf5/BOUc+KqLRorndzawH8sO/unreJ9mWAds3Qle5HZR6AzsbH3cw+DBFCiqX4txY+LHUjunoX+fXj9Y7UxinfbHdnYgweFp0L3KjrHmxN2I7rn0tOpETyZnc7loIiJwcjejYX0zDmkHyMGDI9r2YX4jtFiR5ys7k7j1KVZcbiKyu2T6tUBsM41LFra2JFu/jLntOpak1uLdVfFjlH6yRTphVCjgAAPKR4xva2M160mkT0yiIklRIeN6jLV7B1X+63b5Gx8LyZPjKCCCLg6EQPsTn0sUKH1dVwoHuOxABXkSfiHDwsecnU6oYXUgg8CDceogZREQEREBERAREQOZtnGLhlOKfSnTRulPJQLg+RH+YyuezfeBtp4OlXckkVK7P3MatTo1/ChB/LO5vjtMYfAYioRcihWIXnZGPb2aayBuJh0wWz8PQfKmWjTbNoobMoJJJ+IE2PlAtMTCjXVxmVgwPapBHqJnAREQEREBERARMalQKLkgAcSTYepkV9oqyg0mWoWNlykML8yV7Be5/3gfG+srAfDS1Pe5Gg8lJP4hJs04XD5FtxPFjzJ1J9ZugIiICIiBQ/aJjnoVaVVqeehkYai6q5PFuWhFj3Ga/ZXWfJWLhkpVHU0FYEA2BDlb6a9TQcjPQJhWohxlYXB7DIcfttonPvF49M4kLo6lP3T0q8mNnHg3BvA28ZnT2khOUnI32XGU+V+PleTZ0qInGr73YZHyNUtdsubK2S/LPa05M6SrW1vUOzEAzRXxyU9GcAngvFj4KNTOot80YnFBLC2Zj7qjif/AEO86TT01Sp7i9Gv2nHW8k/c+hm/D4QJci5Y8WOpPif24QKf7T1YbLrAkGrXNGiB2fW1qalV/CW17beU+e0Cs2HGHqdHnoU8wcWzAGyhS3JbZtZJ3+XpKmzqA/6mPosRzWgr1m8uoJbROTG40sxX4Wi2tvOfZZiHarXexSjUy9GGBAZgWLFL6cCOHdy09HmutQVxlYXH84cjI2WpT4fWryJs4/Fwbzse8xWNRoy5PJebJsSLT2khOUtlb7LjKfIHj5SVOqyJx8bvZh6L5XqEWOUsFYqDyLAWBnXVgQCDcHUEds5tKa2juYfYkevj0Q2ZxfsUasfBRqZq6WpU91ejX7TC7eSdnifSdRVz2iY1qSUmAzorlqiAZtABZio+AG4J4azh+zKo9bGV66oVoGmRe1lZy4Iy6dgz+ono2HwoS9rknixNyfEzdIcfttojPrF49f6RESbOREQEREBERATGpTDCzAEciLj0MyiBCOyKfwgp9xmQegNp5dtHdTaL/wDBijenmNquZclidW43BI1tb1nr0SNqxZfiz2xb052F2Kq01Rmd8qqLmo2tgBwB7pMoYVKfuIq+AA9ec2xJKCIiBU9s/WbawFO/+FRxdYjvIp0R/qPLZK7R2XUO16mKZLUhhKdKm1wbsaru+nEaZJYoCIiBhUpBhZlBHIi49DI39Jpj3QyfcdlHoDb5SZEDybbe7O0Mz4anRNSm7sy1c6het2tc3BsSOHrPQ9lbvrSoUqTs7mnTRSS72OUAcLjTSdaJGtYhflz2yRET+NVDCogsiKv3QB+k2xEkoIiICIiAiIgIiICIiAiIgIiIGjHVGWk5TLnCtkzGy5rdW55XtK/S3tZSxdM1NFo53C9GytUq16RXoyzElWpICL9pIJ4Sy1aQZSrAMpBBBFwQeIIPETTTwFNRZaSAdXQKAOqxZezsYkjkTeBxzvUQ+RqBByJUJFRWARlqtfT4gKLCw0JIsSLkZ4XeY1Mqrh2DvYqGYKMpXNfMRxAFrAHXtI1nTw2y6NM3p0aaHmqKvZbsHIkTH+j0MmToKeS+bL0a2va17Wte2l+UDkUdvVqiYRlUXxCsz2TPawU6fWAAa8bnumvCb53TM9FiFBDso0DCmaugPEZQBxvc8LazuVtk0XCK1Cmwp+4GpqQv3QR1fKZLs2kGDiigYCwYIoIHC17XtqYHJ2jvBVoqrtQGW1RnAqBjZabOMpta9xbWw5Ez7id6OjVnaicoNVRZgSXpKzMMptZeowDHjYaAEE9Onsqiq5Vo0wuugRQNRlOluWnhMm2bSLFzSQswIZiikkGwIJtciyrp3DlAg4fbxasKLUijZmUnNdcwRKoAIGpKODY24Na9rzrzR9Bp5+k6NM4vZ8ozagA9a19QqjyE3wEREBERAREQEREBERA//9k="/>
          <p:cNvSpPr>
            <a:spLocks noChangeAspect="1" noChangeArrowheads="1"/>
          </p:cNvSpPr>
          <p:nvPr/>
        </p:nvSpPr>
        <p:spPr bwMode="auto">
          <a:xfrm>
            <a:off x="227013" y="-503238"/>
            <a:ext cx="1990725" cy="1371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C:\Users\birdmarw\Documents\Marc Briefcase\GK12 Fellowship\Fellowship\TeachEngineering Submissions\ResearchTopicLesson\FLMS_TE_Revised_Editor\406px-Lattic_simple_cubic.sv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15000" y="3337560"/>
            <a:ext cx="3276185" cy="2904992"/>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birdmarw\Documents\Marc Briefcase\GK12 Fellowship\Fellowship\TeachEngineering Submissions\ResearchTopicLesson\FLMS_TE_Revised_Editor\700px-Covalent_bond_hydrogen.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0" y="1371600"/>
            <a:ext cx="3916680" cy="16785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463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2784</TotalTime>
  <Words>2061</Words>
  <Application>Microsoft Macintosh PowerPoint</Application>
  <PresentationFormat>On-screen Show (4:3)</PresentationFormat>
  <Paragraphs>290</Paragraphs>
  <Slides>28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Times New Roman</vt:lpstr>
      <vt:lpstr>Wingdings</vt:lpstr>
      <vt:lpstr>Office Theme</vt:lpstr>
      <vt:lpstr>Materials Science and Engineering Interdisciplinary with HUGE potential</vt:lpstr>
      <vt:lpstr>PowerPoint Presentation</vt:lpstr>
      <vt:lpstr>Resources for Educators crisp.southernct.edu</vt:lpstr>
      <vt:lpstr>Introduction</vt:lpstr>
      <vt:lpstr>Materials Science and Engineering</vt:lpstr>
      <vt:lpstr>What are Materials?</vt:lpstr>
      <vt:lpstr>The impact of Materials Science</vt:lpstr>
      <vt:lpstr>What do Materials Scientists do?</vt:lpstr>
      <vt:lpstr>What is structure? Atomic Structure – 10-10 m</vt:lpstr>
      <vt:lpstr>What is a property?</vt:lpstr>
      <vt:lpstr>Structure/Property Relationships Atomic Structure</vt:lpstr>
      <vt:lpstr>Structure/Property Relationships Crystal structure and bonding </vt:lpstr>
      <vt:lpstr>Length Scales of Materials Science</vt:lpstr>
      <vt:lpstr>Nano Structure – 10-9 m</vt:lpstr>
      <vt:lpstr>Microstructure – 10-6</vt:lpstr>
      <vt:lpstr>Macrostructure – 10-3 m</vt:lpstr>
      <vt:lpstr>Classes of Materials</vt:lpstr>
      <vt:lpstr>Ceramic/glass Applications</vt:lpstr>
      <vt:lpstr>Other advanced materials</vt:lpstr>
      <vt:lpstr>How do we test materials?  Materials Characterization</vt:lpstr>
      <vt:lpstr>Nanotechnology </vt:lpstr>
      <vt:lpstr>Innovations In Development or Under Investigation</vt:lpstr>
      <vt:lpstr>Examples of current commercial products</vt:lpstr>
      <vt:lpstr>Potential Impacts</vt:lpstr>
      <vt:lpstr>PowerPoint Presentation</vt:lpstr>
      <vt:lpstr>PowerPoint Presentation</vt:lpstr>
      <vt:lpstr>Summary</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with material science: Introduction</dc:title>
  <dc:creator>birdmarw</dc:creator>
  <cp:lastModifiedBy>Broadbridge, Christine C.</cp:lastModifiedBy>
  <cp:revision>228</cp:revision>
  <cp:lastPrinted>2013-07-28T14:02:02Z</cp:lastPrinted>
  <dcterms:created xsi:type="dcterms:W3CDTF">2011-05-07T18:32:16Z</dcterms:created>
  <dcterms:modified xsi:type="dcterms:W3CDTF">2017-07-24T13:51:57Z</dcterms:modified>
</cp:coreProperties>
</file>